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146846695" r:id="rId3"/>
    <p:sldId id="2147469410" r:id="rId4"/>
    <p:sldId id="2146846698" r:id="rId5"/>
    <p:sldId id="2146846697" r:id="rId6"/>
    <p:sldId id="2146846693" r:id="rId7"/>
    <p:sldId id="2146846694" r:id="rId8"/>
    <p:sldId id="2146846700" r:id="rId9"/>
    <p:sldId id="2147469409" r:id="rId10"/>
    <p:sldId id="214746939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162C0C-3288-29DC-5FA7-590671C5799A}" name="Jenn Magee" initials="JM" userId="S::v-jeuh@microsoft.com::bc64f5f0-7908-4ddd-90a4-a941331667b2" providerId="AD"/>
  <p188:author id="{234D59D9-A8AC-CDA8-D2F6-5928ABB4E503}" name="Veronica Eeckhoudt" initials="VE" userId="S::Veronica@audienz.com::47beac1a-243b-4ffe-9190-5f55e52fb6e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8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01559-B093-455C-A479-7943FBED35AF}"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73A09-BBAB-4256-BBF0-663ABB9D8BEE}" type="slidenum">
              <a:rPr lang="en-US" smtClean="0"/>
              <a:t>‹#›</a:t>
            </a:fld>
            <a:endParaRPr lang="en-US"/>
          </a:p>
        </p:txBody>
      </p:sp>
    </p:spTree>
    <p:extLst>
      <p:ext uri="{BB962C8B-B14F-4D97-AF65-F5344CB8AC3E}">
        <p14:creationId xmlns:p14="http://schemas.microsoft.com/office/powerpoint/2010/main" val="358695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3F35A-1660-43E8-947C-59E4EA53F8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054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21B02D-D01B-407D-80B8-51F2EF3A887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Segoe UI" panose="020B0502040204020203"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Segoe UI" panose="020B0502040204020203" pitchFamily="34" charset="0"/>
            </a:endParaRPr>
          </a:p>
        </p:txBody>
      </p:sp>
    </p:spTree>
    <p:extLst>
      <p:ext uri="{BB962C8B-B14F-4D97-AF65-F5344CB8AC3E}">
        <p14:creationId xmlns:p14="http://schemas.microsoft.com/office/powerpoint/2010/main" val="2037497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agenda is an example but covers the core topics and activities of most workshops – the architect leading the workshop WILL customize this agenda based on the customer scenario discovered during the strategy briefing. Based on experience, most architects have a preferred order for discussing these topics and they are not necessarily consistent but they do (mostly) cover all of these topics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AFE291-DE60-4DA0-BFFC-EBE6894039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Tree>
    <p:extLst>
      <p:ext uri="{BB962C8B-B14F-4D97-AF65-F5344CB8AC3E}">
        <p14:creationId xmlns:p14="http://schemas.microsoft.com/office/powerpoint/2010/main" val="4174282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984540"/>
            <a:ext cx="4912652" cy="1107996"/>
          </a:xfrm>
        </p:spPr>
        <p:txBody>
          <a:bodyPr wrap="square" anchor="b" anchorCtr="0">
            <a:spAutoFit/>
          </a:bodyPr>
          <a:lstStyle>
            <a:lvl1pPr>
              <a:defRPr>
                <a:solidFill>
                  <a:schemeClr val="tx1"/>
                </a:solidFill>
              </a:defRPr>
            </a:lvl1pPr>
          </a:lstStyle>
          <a:p>
            <a:r>
              <a:rPr lang="en-US"/>
              <a:t>Event name or presentation title </a:t>
            </a:r>
          </a:p>
        </p:txBody>
      </p:sp>
      <p:pic>
        <p:nvPicPr>
          <p:cNvPr id="10" name="Picture 9" descr="Logo&#10;&#10;Description automatically generated">
            <a:extLst>
              <a:ext uri="{FF2B5EF4-FFF2-40B4-BE49-F238E27FC236}">
                <a16:creationId xmlns:a16="http://schemas.microsoft.com/office/drawing/2014/main" id="{09A7F775-E526-4496-A27F-867093DDA1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19" t="32460" r="12919" b="32460"/>
          <a:stretch/>
        </p:blipFill>
        <p:spPr>
          <a:xfrm>
            <a:off x="339019" y="371476"/>
            <a:ext cx="1875198" cy="397562"/>
          </a:xfrm>
          <a:prstGeom prst="rect">
            <a:avLst/>
          </a:prstGeom>
        </p:spPr>
      </p:pic>
      <p:pic>
        <p:nvPicPr>
          <p:cNvPr id="6" name="Picture 5" descr="Organizing Trays Bins and Boxes Containers for Storage and Organization - Pretty  Boxes - Paper-Based Organization Products for Everyday Logistics">
            <a:extLst>
              <a:ext uri="{FF2B5EF4-FFF2-40B4-BE49-F238E27FC236}">
                <a16:creationId xmlns:a16="http://schemas.microsoft.com/office/drawing/2014/main" id="{214BE80A-21E3-456E-9E77-74D55110185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498" t="-2" b="555"/>
          <a:stretch/>
        </p:blipFill>
        <p:spPr bwMode="auto">
          <a:xfrm>
            <a:off x="5675006" y="0"/>
            <a:ext cx="6516994" cy="6858000"/>
          </a:xfrm>
          <a:custGeom>
            <a:avLst/>
            <a:gdLst>
              <a:gd name="connsiteX0" fmla="*/ 0 w 6516994"/>
              <a:gd name="connsiteY0" fmla="*/ 0 h 6858000"/>
              <a:gd name="connsiteX1" fmla="*/ 6516994 w 6516994"/>
              <a:gd name="connsiteY1" fmla="*/ 0 h 6858000"/>
              <a:gd name="connsiteX2" fmla="*/ 6516994 w 6516994"/>
              <a:gd name="connsiteY2" fmla="*/ 6858000 h 6858000"/>
              <a:gd name="connsiteX3" fmla="*/ 0 w 65169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94" h="6858000">
                <a:moveTo>
                  <a:pt x="0" y="0"/>
                </a:moveTo>
                <a:lnTo>
                  <a:pt x="6516994" y="0"/>
                </a:lnTo>
                <a:lnTo>
                  <a:pt x="6516994" y="6858000"/>
                </a:lnTo>
                <a:lnTo>
                  <a:pt x="0" y="6858000"/>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77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36">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9413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6968237" cy="553998"/>
          </a:xfrm>
        </p:spPr>
        <p:txBody>
          <a:bodyPr wrap="square" anchor="b" anchorCtr="0">
            <a:spAutoFit/>
          </a:bodyPr>
          <a:lstStyle>
            <a:lvl1pPr>
              <a:defRPr>
                <a:solidFill>
                  <a:schemeClr val="bg1"/>
                </a:solidFill>
              </a:defRPr>
            </a:lvl1pPr>
          </a:lstStyle>
          <a:p>
            <a:r>
              <a:rPr lang="en-US"/>
              <a:t>Event name or presentation title </a:t>
            </a:r>
          </a:p>
        </p:txBody>
      </p:sp>
      <p:pic>
        <p:nvPicPr>
          <p:cNvPr id="9" name="Picture 8">
            <a:extLst>
              <a:ext uri="{FF2B5EF4-FFF2-40B4-BE49-F238E27FC236}">
                <a16:creationId xmlns:a16="http://schemas.microsoft.com/office/drawing/2014/main" id="{F01D7C5B-A2D6-4B5B-80F7-8B02FA8A74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941" y="6115007"/>
            <a:ext cx="1332195" cy="5970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371728AC-7B8C-4C55-A166-064EBE20FB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941" y="460006"/>
            <a:ext cx="4434849" cy="1173482"/>
          </a:xfrm>
          <a:prstGeom prst="rect">
            <a:avLst/>
          </a:prstGeom>
        </p:spPr>
      </p:pic>
    </p:spTree>
    <p:extLst>
      <p:ext uri="{BB962C8B-B14F-4D97-AF65-F5344CB8AC3E}">
        <p14:creationId xmlns:p14="http://schemas.microsoft.com/office/powerpoint/2010/main" val="367559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Footer Placeholder 4">
            <a:extLst>
              <a:ext uri="{FF2B5EF4-FFF2-40B4-BE49-F238E27FC236}">
                <a16:creationId xmlns:a16="http://schemas.microsoft.com/office/drawing/2014/main" id="{5FA01BA8-EB96-4A89-8D59-CBEFC787A567}"/>
              </a:ext>
            </a:extLst>
          </p:cNvPr>
          <p:cNvSpPr>
            <a:spLocks noGrp="1"/>
          </p:cNvSpPr>
          <p:nvPr>
            <p:ph type="ftr" sz="quarter" idx="10"/>
          </p:nvPr>
        </p:nvSpPr>
        <p:spPr/>
        <p:txBody>
          <a:bodyPr/>
          <a:lstStyle/>
          <a:p>
            <a:r>
              <a:rPr lang="en-US"/>
              <a:t>Microsoft Confidential - Internal Use Only</a:t>
            </a:r>
          </a:p>
        </p:txBody>
      </p:sp>
      <p:sp>
        <p:nvSpPr>
          <p:cNvPr id="6" name="Slide Number Placeholder 5">
            <a:extLst>
              <a:ext uri="{FF2B5EF4-FFF2-40B4-BE49-F238E27FC236}">
                <a16:creationId xmlns:a16="http://schemas.microsoft.com/office/drawing/2014/main" id="{F0070A74-1E86-451B-B6A3-DE9213B2DD0D}"/>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4108151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39705E21-7922-4EBF-AE6A-1135BCAEBB66}"/>
              </a:ext>
            </a:extLst>
          </p:cNvPr>
          <p:cNvSpPr>
            <a:spLocks noGrp="1"/>
          </p:cNvSpPr>
          <p:nvPr>
            <p:ph type="body" sz="quarter" idx="10"/>
          </p:nvPr>
        </p:nvSpPr>
        <p:spPr>
          <a:xfrm>
            <a:off x="584200" y="1011198"/>
            <a:ext cx="11018838" cy="307777"/>
          </a:xfrm>
        </p:spPr>
        <p:txBody>
          <a:bodyPr/>
          <a:lstStyle>
            <a:lvl1pPr marL="0" indent="0">
              <a:buNone/>
              <a:defRPr sz="2000">
                <a:solidFill>
                  <a:schemeClr val="bg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74E63D57-1CC1-4195-951A-DC23AD8F22B8}"/>
              </a:ext>
            </a:extLst>
          </p:cNvPr>
          <p:cNvSpPr>
            <a:spLocks noGrp="1"/>
          </p:cNvSpPr>
          <p:nvPr>
            <p:ph type="ftr" sz="quarter" idx="11"/>
          </p:nvPr>
        </p:nvSpPr>
        <p:spPr/>
        <p:txBody>
          <a:bodyPr/>
          <a:lstStyle/>
          <a:p>
            <a:r>
              <a:rPr lang="en-US"/>
              <a:t>Microsoft Confidential - Internal Use Only</a:t>
            </a:r>
          </a:p>
        </p:txBody>
      </p:sp>
      <p:sp>
        <p:nvSpPr>
          <p:cNvPr id="7" name="Slide Number Placeholder 6">
            <a:extLst>
              <a:ext uri="{FF2B5EF4-FFF2-40B4-BE49-F238E27FC236}">
                <a16:creationId xmlns:a16="http://schemas.microsoft.com/office/drawing/2014/main" id="{47507739-A0BA-4B23-B4C2-39FEACAFC50A}"/>
              </a:ext>
            </a:extLst>
          </p:cNvPr>
          <p:cNvSpPr>
            <a:spLocks noGrp="1"/>
          </p:cNvSpPr>
          <p:nvPr>
            <p:ph type="sldNum" sz="quarter" idx="12"/>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15290320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254B17-C44F-44EF-82AF-6BC0A31AA9C9}"/>
              </a:ext>
            </a:extLst>
          </p:cNvPr>
          <p:cNvSpPr>
            <a:spLocks noGrp="1"/>
          </p:cNvSpPr>
          <p:nvPr>
            <p:ph type="ftr" sz="quarter" idx="10"/>
          </p:nvPr>
        </p:nvSpPr>
        <p:spPr/>
        <p:txBody>
          <a:bodyPr/>
          <a:lstStyle/>
          <a:p>
            <a:r>
              <a:rPr lang="en-US"/>
              <a:t>Microsoft Confidential - Internal Use Only</a:t>
            </a:r>
          </a:p>
        </p:txBody>
      </p:sp>
      <p:sp>
        <p:nvSpPr>
          <p:cNvPr id="5" name="Slide Number Placeholder 4">
            <a:extLst>
              <a:ext uri="{FF2B5EF4-FFF2-40B4-BE49-F238E27FC236}">
                <a16:creationId xmlns:a16="http://schemas.microsoft.com/office/drawing/2014/main" id="{4309CF73-187A-4054-9A15-27F5DAA4AA74}"/>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3970870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A picture containing crossword, text&#10;&#10;Description automatically generated">
            <a:extLst>
              <a:ext uri="{FF2B5EF4-FFF2-40B4-BE49-F238E27FC236}">
                <a16:creationId xmlns:a16="http://schemas.microsoft.com/office/drawing/2014/main" id="{19AEEFC5-E78E-4427-9F07-F9B101C68795}"/>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2" name="Footer Placeholder 1">
            <a:extLst>
              <a:ext uri="{FF2B5EF4-FFF2-40B4-BE49-F238E27FC236}">
                <a16:creationId xmlns:a16="http://schemas.microsoft.com/office/drawing/2014/main" id="{02D190DE-7555-432E-B268-2ABC3A2C229B}"/>
              </a:ext>
            </a:extLst>
          </p:cNvPr>
          <p:cNvSpPr>
            <a:spLocks noGrp="1"/>
          </p:cNvSpPr>
          <p:nvPr>
            <p:ph type="ftr" sz="quarter" idx="10"/>
          </p:nvPr>
        </p:nvSpPr>
        <p:spPr/>
        <p:txBody>
          <a:bodyPr/>
          <a:lstStyle/>
          <a:p>
            <a:r>
              <a:rPr lang="en-US"/>
              <a:t>Microsoft Confidential - Internal Use Only</a:t>
            </a:r>
          </a:p>
        </p:txBody>
      </p:sp>
      <p:sp>
        <p:nvSpPr>
          <p:cNvPr id="3" name="Slide Number Placeholder 2">
            <a:extLst>
              <a:ext uri="{FF2B5EF4-FFF2-40B4-BE49-F238E27FC236}">
                <a16:creationId xmlns:a16="http://schemas.microsoft.com/office/drawing/2014/main" id="{50E89BA4-16BF-4A39-A998-2B5DE52E2E9B}"/>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2495785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crossword, text&#10;&#10;Description automatically generated">
            <a:extLst>
              <a:ext uri="{FF2B5EF4-FFF2-40B4-BE49-F238E27FC236}">
                <a16:creationId xmlns:a16="http://schemas.microsoft.com/office/drawing/2014/main" id="{5D5AD645-65B7-45AA-A376-9C4A566F581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4994" r="53091" b="6909"/>
          <a:stretch/>
        </p:blipFill>
        <p:spPr>
          <a:xfrm>
            <a:off x="7576457" y="0"/>
            <a:ext cx="4615543" cy="6858000"/>
          </a:xfrm>
          <a:prstGeom prst="rect">
            <a:avLst/>
          </a:prstGeom>
        </p:spPr>
      </p:pic>
      <p:pic>
        <p:nvPicPr>
          <p:cNvPr id="5" name="Picture 4" descr="A picture containing crossword, text&#10;&#10;Description automatically generated">
            <a:extLst>
              <a:ext uri="{FF2B5EF4-FFF2-40B4-BE49-F238E27FC236}">
                <a16:creationId xmlns:a16="http://schemas.microsoft.com/office/drawing/2014/main" id="{19AEEFC5-E78E-4427-9F07-F9B101C68795}"/>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4" name="Footer Placeholder 48">
            <a:extLst>
              <a:ext uri="{FF2B5EF4-FFF2-40B4-BE49-F238E27FC236}">
                <a16:creationId xmlns:a16="http://schemas.microsoft.com/office/drawing/2014/main" id="{D68396BC-E53C-45B0-B2DD-8ED990277D7B}"/>
              </a:ext>
            </a:extLst>
          </p:cNvPr>
          <p:cNvSpPr>
            <a:spLocks noGrp="1"/>
          </p:cNvSpPr>
          <p:nvPr>
            <p:ph type="ftr" sz="quarter" idx="3"/>
          </p:nvPr>
        </p:nvSpPr>
        <p:spPr>
          <a:xfrm>
            <a:off x="4038600" y="6576269"/>
            <a:ext cx="4114800" cy="153888"/>
          </a:xfrm>
          <a:prstGeom prst="rect">
            <a:avLst/>
          </a:prstGeom>
        </p:spPr>
        <p:txBody>
          <a:bodyPr vert="horz" lIns="0" tIns="0" rIns="0" bIns="0" rtlCol="0" anchor="ctr">
            <a:spAutoFit/>
          </a:bodyPr>
          <a:lstStyle>
            <a:lvl1pPr algn="ctr">
              <a:defRPr sz="1000">
                <a:solidFill>
                  <a:schemeClr val="tx1"/>
                </a:solidFill>
                <a:latin typeface="+mn-lt"/>
              </a:defRPr>
            </a:lvl1pPr>
          </a:lstStyle>
          <a:p>
            <a:r>
              <a:rPr lang="en-US"/>
              <a:t>Microsoft Confidential - Internal Use Only</a:t>
            </a:r>
          </a:p>
        </p:txBody>
      </p:sp>
      <p:sp>
        <p:nvSpPr>
          <p:cNvPr id="6" name="Slide Number Placeholder 49">
            <a:extLst>
              <a:ext uri="{FF2B5EF4-FFF2-40B4-BE49-F238E27FC236}">
                <a16:creationId xmlns:a16="http://schemas.microsoft.com/office/drawing/2014/main" id="{E66A031E-CBF8-4B22-A0C2-AC617DF45D53}"/>
              </a:ext>
            </a:extLst>
          </p:cNvPr>
          <p:cNvSpPr>
            <a:spLocks noGrp="1"/>
          </p:cNvSpPr>
          <p:nvPr>
            <p:ph type="sldNum" sz="quarter" idx="4"/>
          </p:nvPr>
        </p:nvSpPr>
        <p:spPr>
          <a:xfrm>
            <a:off x="11609388" y="6576269"/>
            <a:ext cx="582611" cy="153888"/>
          </a:xfrm>
          <a:prstGeom prst="rect">
            <a:avLst/>
          </a:prstGeom>
        </p:spPr>
        <p:txBody>
          <a:bodyPr vert="horz" lIns="0" tIns="0" rIns="0" bIns="0" rtlCol="0" anchor="ctr">
            <a:spAutoFit/>
          </a:bodyPr>
          <a:lstStyle>
            <a:lvl1pPr algn="ctr">
              <a:defRPr sz="1000">
                <a:solidFill>
                  <a:schemeClr val="tx1"/>
                </a:solidFill>
                <a:latin typeface="+mn-lt"/>
              </a:defRPr>
            </a:lvl1pPr>
          </a:lstStyle>
          <a:p>
            <a:fld id="{20CB3F40-557F-4F8E-B22F-58C7FE658FBE}" type="slidenum">
              <a:rPr lang="en-US" smtClean="0"/>
              <a:pPr/>
              <a:t>‹#›</a:t>
            </a:fld>
            <a:endParaRPr lang="en-US"/>
          </a:p>
        </p:txBody>
      </p:sp>
    </p:spTree>
    <p:extLst>
      <p:ext uri="{BB962C8B-B14F-4D97-AF65-F5344CB8AC3E}">
        <p14:creationId xmlns:p14="http://schemas.microsoft.com/office/powerpoint/2010/main" val="856787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3577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92443"/>
          </a:xfrm>
        </p:spPr>
        <p:txBody>
          <a:bodyPr/>
          <a:lstStyle>
            <a:lvl1pPr>
              <a:defRPr sz="3200"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2791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Footer Placeholder 4">
            <a:extLst>
              <a:ext uri="{FF2B5EF4-FFF2-40B4-BE49-F238E27FC236}">
                <a16:creationId xmlns:a16="http://schemas.microsoft.com/office/drawing/2014/main" id="{9458ED05-FE21-40DA-B630-C96971C0FDF4}"/>
              </a:ext>
            </a:extLst>
          </p:cNvPr>
          <p:cNvSpPr>
            <a:spLocks noGrp="1"/>
          </p:cNvSpPr>
          <p:nvPr>
            <p:ph type="ftr" sz="quarter" idx="3"/>
          </p:nvPr>
        </p:nvSpPr>
        <p:spPr>
          <a:xfrm>
            <a:off x="4038600" y="6631852"/>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Use Only</a:t>
            </a:r>
          </a:p>
        </p:txBody>
      </p:sp>
      <p:sp>
        <p:nvSpPr>
          <p:cNvPr id="6" name="Slide Number Placeholder 5">
            <a:extLst>
              <a:ext uri="{FF2B5EF4-FFF2-40B4-BE49-F238E27FC236}">
                <a16:creationId xmlns:a16="http://schemas.microsoft.com/office/drawing/2014/main" id="{87B00A2E-BB9D-4E75-9C35-ED8F2BFD48B1}"/>
              </a:ext>
            </a:extLst>
          </p:cNvPr>
          <p:cNvSpPr>
            <a:spLocks noGrp="1"/>
          </p:cNvSpPr>
          <p:nvPr>
            <p:ph type="sldNum" sz="quarter" idx="4"/>
          </p:nvPr>
        </p:nvSpPr>
        <p:spPr>
          <a:xfrm>
            <a:off x="11643614" y="6631852"/>
            <a:ext cx="215900" cy="123111"/>
          </a:xfrm>
          <a:prstGeom prst="rect">
            <a:avLst/>
          </a:prstGeom>
        </p:spPr>
        <p:txBody>
          <a:bodyPr vert="horz" wrap="square" lIns="0" tIns="0" rIns="0" bIns="0" rtlCol="0" anchor="ctr">
            <a:spAutoFit/>
          </a:bodyPr>
          <a:lstStyle>
            <a:lvl1pPr algn="ctr">
              <a:defRPr sz="800">
                <a:solidFill>
                  <a:schemeClr val="bg1"/>
                </a:solidFill>
              </a:defRPr>
            </a:lvl1p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7465703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lumMod val="2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s://microsoft-my.sharepoint.com/:b:/p/v-veeckhoudt/EbGv6XZGH7VPmMgnCuoI-98BVk8yaEdzlT9F3MtR_jk_JQ?e=0PYtzR" TargetMode="External"/><Relationship Id="rId4" Type="http://schemas.openxmlformats.org/officeDocument/2006/relationships/hyperlink" Target="https://forms.office.com/Pages/ResponsePage.aspx?id=v4j5cvGGr0GRqy180BHbR4EzIQzDYTFLlC0JMUK6J-VUQlBNNURUUlFMVUo3RDFRVU00WFlUSDEyTS4u"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E8FAE-C053-4EE3-A818-B996C9998A14}"/>
              </a:ext>
            </a:extLst>
          </p:cNvPr>
          <p:cNvPicPr>
            <a:picLocks noChangeAspect="1"/>
          </p:cNvPicPr>
          <p:nvPr/>
        </p:nvPicPr>
        <p:blipFill rotWithShape="1">
          <a:blip r:embed="rId2"/>
          <a:srcRect t="35714"/>
          <a:stretch/>
        </p:blipFill>
        <p:spPr>
          <a:xfrm>
            <a:off x="0" y="0"/>
            <a:ext cx="12192000" cy="6858000"/>
          </a:xfrm>
          <a:prstGeom prst="rect">
            <a:avLst/>
          </a:prstGeom>
        </p:spPr>
      </p:pic>
      <p:sp>
        <p:nvSpPr>
          <p:cNvPr id="9" name="Title 1">
            <a:extLst>
              <a:ext uri="{FF2B5EF4-FFF2-40B4-BE49-F238E27FC236}">
                <a16:creationId xmlns:a16="http://schemas.microsoft.com/office/drawing/2014/main" id="{055925C3-52D5-4219-90D2-8C32B3150AC5}"/>
              </a:ext>
            </a:extLst>
          </p:cNvPr>
          <p:cNvSpPr txBox="1">
            <a:spLocks/>
          </p:cNvSpPr>
          <p:nvPr/>
        </p:nvSpPr>
        <p:spPr>
          <a:xfrm>
            <a:off x="584200" y="1716088"/>
            <a:ext cx="5367338" cy="203041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lumMod val="25000"/>
                  </a:schemeClr>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Sustainability: </a:t>
            </a:r>
            <a:br>
              <a:rPr kumimoji="0" lang="en-IN" sz="44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IN" sz="44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Smart Buildings Hackathon-in-a-Box </a:t>
            </a:r>
          </a:p>
        </p:txBody>
      </p:sp>
      <p:sp>
        <p:nvSpPr>
          <p:cNvPr id="10" name="TextBox 9">
            <a:extLst>
              <a:ext uri="{FF2B5EF4-FFF2-40B4-BE49-F238E27FC236}">
                <a16:creationId xmlns:a16="http://schemas.microsoft.com/office/drawing/2014/main" id="{BD35A1C8-453D-400F-92A1-CA12870BA3D9}"/>
              </a:ext>
            </a:extLst>
          </p:cNvPr>
          <p:cNvSpPr txBox="1"/>
          <p:nvPr/>
        </p:nvSpPr>
        <p:spPr>
          <a:xfrm>
            <a:off x="584200" y="3988191"/>
            <a:ext cx="5367338"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in Sustainability Market Development Team 2021</a:t>
            </a:r>
            <a:endParaRPr kumimoji="0" lang="da-DK"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Slide Number Placeholder 11">
            <a:extLst>
              <a:ext uri="{FF2B5EF4-FFF2-40B4-BE49-F238E27FC236}">
                <a16:creationId xmlns:a16="http://schemas.microsoft.com/office/drawing/2014/main" id="{4E73353B-66CB-4C24-8018-00226D6ABD3F}"/>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146499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806F-E785-43D7-8C9A-4853AD6853DD}"/>
              </a:ext>
            </a:extLst>
          </p:cNvPr>
          <p:cNvSpPr>
            <a:spLocks noGrp="1"/>
          </p:cNvSpPr>
          <p:nvPr>
            <p:ph type="title"/>
          </p:nvPr>
        </p:nvSpPr>
        <p:spPr>
          <a:xfrm>
            <a:off x="588263" y="457200"/>
            <a:ext cx="11018520" cy="492443"/>
          </a:xfrm>
        </p:spPr>
        <p:txBody>
          <a:bodyPr/>
          <a:lstStyle/>
          <a:p>
            <a:r>
              <a:rPr lang="en-US"/>
              <a:t>Sample 3-day agenda</a:t>
            </a:r>
          </a:p>
        </p:txBody>
      </p:sp>
      <p:sp>
        <p:nvSpPr>
          <p:cNvPr id="3" name="Footer Placeholder 2">
            <a:extLst>
              <a:ext uri="{FF2B5EF4-FFF2-40B4-BE49-F238E27FC236}">
                <a16:creationId xmlns:a16="http://schemas.microsoft.com/office/drawing/2014/main" id="{F442912D-816F-4FA9-9C32-2A7373410E63}"/>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6" name="Slide Number Placeholder 5">
            <a:extLst>
              <a:ext uri="{FF2B5EF4-FFF2-40B4-BE49-F238E27FC236}">
                <a16:creationId xmlns:a16="http://schemas.microsoft.com/office/drawing/2014/main" id="{3E7B51AA-C7C1-48E5-958A-88D7E3203EC9}"/>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5" name="Content Placeholder 3">
            <a:extLst>
              <a:ext uri="{FF2B5EF4-FFF2-40B4-BE49-F238E27FC236}">
                <a16:creationId xmlns:a16="http://schemas.microsoft.com/office/drawing/2014/main" id="{3A8F1DDD-6F41-4818-9AFB-CF2C93B360E1}"/>
              </a:ext>
            </a:extLst>
          </p:cNvPr>
          <p:cNvGraphicFramePr>
            <a:graphicFrameLocks/>
          </p:cNvGraphicFramePr>
          <p:nvPr/>
        </p:nvGraphicFramePr>
        <p:xfrm>
          <a:off x="577531" y="1014984"/>
          <a:ext cx="11025189" cy="5254052"/>
        </p:xfrm>
        <a:graphic>
          <a:graphicData uri="http://schemas.openxmlformats.org/drawingml/2006/table">
            <a:tbl>
              <a:tblPr firstRow="1" bandRow="1"/>
              <a:tblGrid>
                <a:gridCol w="275495">
                  <a:extLst>
                    <a:ext uri="{9D8B030D-6E8A-4147-A177-3AD203B41FA5}">
                      <a16:colId xmlns:a16="http://schemas.microsoft.com/office/drawing/2014/main" val="1659771364"/>
                    </a:ext>
                  </a:extLst>
                </a:gridCol>
                <a:gridCol w="1632999">
                  <a:extLst>
                    <a:ext uri="{9D8B030D-6E8A-4147-A177-3AD203B41FA5}">
                      <a16:colId xmlns:a16="http://schemas.microsoft.com/office/drawing/2014/main" val="1276661192"/>
                    </a:ext>
                  </a:extLst>
                </a:gridCol>
                <a:gridCol w="2085975">
                  <a:extLst>
                    <a:ext uri="{9D8B030D-6E8A-4147-A177-3AD203B41FA5}">
                      <a16:colId xmlns:a16="http://schemas.microsoft.com/office/drawing/2014/main" val="1692968567"/>
                    </a:ext>
                  </a:extLst>
                </a:gridCol>
                <a:gridCol w="4278065">
                  <a:extLst>
                    <a:ext uri="{9D8B030D-6E8A-4147-A177-3AD203B41FA5}">
                      <a16:colId xmlns:a16="http://schemas.microsoft.com/office/drawing/2014/main" val="2156328280"/>
                    </a:ext>
                  </a:extLst>
                </a:gridCol>
                <a:gridCol w="2752655">
                  <a:extLst>
                    <a:ext uri="{9D8B030D-6E8A-4147-A177-3AD203B41FA5}">
                      <a16:colId xmlns:a16="http://schemas.microsoft.com/office/drawing/2014/main" val="3433871044"/>
                    </a:ext>
                  </a:extLst>
                </a:gridCol>
              </a:tblGrid>
              <a:tr h="226432">
                <a:tc>
                  <a:txBody>
                    <a:bodyPr/>
                    <a:lstStyle/>
                    <a:p>
                      <a:pPr algn="l">
                        <a:spcBef>
                          <a:spcPts val="100"/>
                        </a:spcBef>
                        <a:spcAft>
                          <a:spcPts val="100"/>
                        </a:spcAft>
                      </a:pPr>
                      <a:endParaRPr lang="en-US" sz="1050">
                        <a:solidFill>
                          <a:schemeClr val="accent2"/>
                        </a:solidFill>
                        <a:latin typeface="+mj-lt"/>
                        <a:cs typeface="Segoe UI Semibold" panose="020B0702040204020203" pitchFamily="34" charset="0"/>
                      </a:endParaRPr>
                    </a:p>
                  </a:txBody>
                  <a:tcPr marT="18288" marB="18288" anchor="ctr">
                    <a:lnL w="635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Bef>
                          <a:spcPts val="100"/>
                        </a:spcBef>
                        <a:spcAft>
                          <a:spcPts val="100"/>
                        </a:spcAft>
                      </a:pPr>
                      <a:endParaRPr lang="en-US" sz="1050">
                        <a:solidFill>
                          <a:schemeClr val="accent2"/>
                        </a:solidFill>
                        <a:latin typeface="+mj-lt"/>
                        <a:cs typeface="Segoe UI Semibold" panose="020B0702040204020203" pitchFamily="34" charset="0"/>
                      </a:endParaRPr>
                    </a:p>
                  </a:txBody>
                  <a:tcPr marT="18288" marB="18288" anchor="ctr">
                    <a:lnL w="635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50" kern="1200">
                          <a:ln>
                            <a:noFill/>
                          </a:ln>
                          <a:solidFill>
                            <a:schemeClr val="accent2"/>
                          </a:solidFill>
                          <a:latin typeface="+mj-lt"/>
                          <a:cs typeface="Segoe UI Semibold" panose="020B0702040204020203" pitchFamily="34" charset="0"/>
                        </a:rPr>
                        <a:t>AGENDA ITEM</a:t>
                      </a:r>
                      <a:endParaRPr lang="en-US" sz="1050" b="1" kern="1200">
                        <a:ln>
                          <a:noFill/>
                        </a:ln>
                        <a:solidFill>
                          <a:schemeClr val="accent2"/>
                        </a:solidFill>
                        <a:latin typeface="+mj-lt"/>
                        <a:ea typeface="+mn-ea"/>
                        <a:cs typeface="Segoe UI Semibold" panose="020B0702040204020203" pitchFamily="34" charset="0"/>
                      </a:endParaRPr>
                    </a:p>
                  </a:txBody>
                  <a:tcPr marT="18288" marB="18288"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050" kern="1200">
                          <a:ln>
                            <a:noFill/>
                          </a:ln>
                          <a:solidFill>
                            <a:schemeClr val="accent2"/>
                          </a:solidFill>
                          <a:latin typeface="+mj-lt"/>
                          <a:cs typeface="Segoe UI Semibold" panose="020B0702040204020203" pitchFamily="34" charset="0"/>
                        </a:rPr>
                        <a:t>ACTIVITIES</a:t>
                      </a:r>
                      <a:endParaRPr lang="en-US" sz="1050" b="1" kern="1200">
                        <a:ln>
                          <a:noFill/>
                        </a:ln>
                        <a:solidFill>
                          <a:schemeClr val="accent2"/>
                        </a:solidFill>
                        <a:latin typeface="+mj-lt"/>
                        <a:ea typeface="+mn-ea"/>
                        <a:cs typeface="Segoe UI Semibold" panose="020B0702040204020203" pitchFamily="34" charset="0"/>
                      </a:endParaRPr>
                    </a:p>
                  </a:txBody>
                  <a:tcPr marT="18288" marB="18288"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Bef>
                          <a:spcPts val="100"/>
                        </a:spcBef>
                        <a:spcAft>
                          <a:spcPts val="100"/>
                        </a:spcAft>
                      </a:pPr>
                      <a:r>
                        <a:rPr lang="en-US" sz="1050">
                          <a:solidFill>
                            <a:schemeClr val="accent2"/>
                          </a:solidFill>
                          <a:latin typeface="+mj-lt"/>
                          <a:cs typeface="Segoe UI Semibold" panose="020B0702040204020203" pitchFamily="34" charset="0"/>
                        </a:rPr>
                        <a:t>OWNER</a:t>
                      </a:r>
                    </a:p>
                  </a:txBody>
                  <a:tcPr marT="18288" marB="18288"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30216"/>
                  </a:ext>
                </a:extLst>
              </a:tr>
              <a:tr h="559265">
                <a:tc rowSpan="6">
                  <a:txBody>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050" b="0" i="0">
                          <a:ln>
                            <a:noFill/>
                          </a:ln>
                          <a:solidFill>
                            <a:schemeClr val="tx1"/>
                          </a:solidFill>
                          <a:latin typeface="+mj-lt"/>
                        </a:rPr>
                        <a:t>Day 1</a:t>
                      </a:r>
                    </a:p>
                  </a:txBody>
                  <a:tcPr marT="18288" marB="18288" vert="vert27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3"/>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900">
                          <a:ln>
                            <a:noFill/>
                          </a:ln>
                          <a:solidFill>
                            <a:schemeClr val="bg1"/>
                          </a:solidFill>
                          <a:latin typeface="+mn-lt"/>
                        </a:rPr>
                        <a:t>9:00 – 9:15 AM PST</a:t>
                      </a:r>
                      <a:endParaRPr lang="en-US" sz="900" b="0" i="0">
                        <a:ln>
                          <a:noFill/>
                        </a:ln>
                        <a:solidFill>
                          <a:schemeClr val="bg1"/>
                        </a:solidFill>
                        <a:latin typeface="+mn-lt"/>
                      </a:endParaRP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900" baseline="0">
                          <a:ln>
                            <a:noFill/>
                          </a:ln>
                          <a:solidFill>
                            <a:schemeClr val="bg1"/>
                          </a:solidFill>
                          <a:latin typeface="+mn-lt"/>
                        </a:rPr>
                        <a:t>Hackathon kick-off/Q&amp;A session/proctor introduction</a:t>
                      </a:r>
                      <a:endParaRPr lang="en-US" sz="900" b="0" i="0" baseline="0">
                        <a:ln>
                          <a:noFill/>
                        </a:ln>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lgn="l" defTabSz="914363"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900" kern="1200">
                          <a:ln>
                            <a:noFill/>
                          </a:ln>
                          <a:solidFill>
                            <a:schemeClr val="bg1"/>
                          </a:solidFill>
                          <a:effectLst/>
                          <a:latin typeface="+mn-lt"/>
                        </a:rPr>
                        <a:t>Introductions</a:t>
                      </a:r>
                    </a:p>
                    <a:p>
                      <a:pPr marL="106363" marR="0" indent="-106363" algn="l" defTabSz="914363"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900" kern="1200">
                          <a:ln>
                            <a:noFill/>
                          </a:ln>
                          <a:solidFill>
                            <a:schemeClr val="bg1"/>
                          </a:solidFill>
                          <a:effectLst/>
                          <a:latin typeface="+mn-lt"/>
                        </a:rPr>
                        <a:t>Review agenda, establish</a:t>
                      </a:r>
                      <a:r>
                        <a:rPr lang="en-US" sz="900" kern="1200" baseline="0">
                          <a:ln>
                            <a:noFill/>
                          </a:ln>
                          <a:solidFill>
                            <a:schemeClr val="bg1"/>
                          </a:solidFill>
                          <a:effectLst/>
                          <a:latin typeface="+mn-lt"/>
                        </a:rPr>
                        <a:t> objectives, set expectations</a:t>
                      </a:r>
                    </a:p>
                    <a:p>
                      <a:pPr marL="106363" marR="0" indent="-106363" algn="l" defTabSz="914363"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900" b="0" i="0" kern="1200" baseline="0">
                          <a:ln>
                            <a:noFill/>
                          </a:ln>
                          <a:solidFill>
                            <a:schemeClr val="bg1"/>
                          </a:solidFill>
                          <a:effectLst/>
                          <a:latin typeface="+mn-lt"/>
                          <a:ea typeface="+mn-ea"/>
                          <a:cs typeface="+mn-cs"/>
                        </a:rPr>
                        <a:t>Answer any participant questions</a:t>
                      </a:r>
                      <a:endParaRPr lang="en-US" sz="900" b="0" i="0" kern="1200">
                        <a:ln>
                          <a:noFill/>
                        </a:ln>
                        <a:solidFill>
                          <a:schemeClr val="bg1"/>
                        </a:solidFill>
                        <a:effectLst/>
                        <a:latin typeface="+mn-lt"/>
                        <a:ea typeface="+mn-ea"/>
                        <a:cs typeface="+mn-cs"/>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91522102"/>
                  </a:ext>
                </a:extLst>
              </a:tr>
              <a:tr h="381055">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9:15 AM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Hackathon starts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Start challenges </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Proctors available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4844967"/>
                  </a:ext>
                </a:extLst>
              </a:tr>
              <a:tr h="202845">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12:30 – 1:30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Lunch</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indent="-106363">
                        <a:lnSpc>
                          <a:spcPct val="100000"/>
                        </a:lnSpc>
                        <a:spcBef>
                          <a:spcPts val="100"/>
                        </a:spcBef>
                        <a:spcAft>
                          <a:spcPts val="100"/>
                        </a:spcAft>
                        <a:buFont typeface="Arial" panose="020B0604020202020204" pitchFamily="34" charset="0"/>
                        <a:buChar char="•"/>
                      </a:pPr>
                      <a:r>
                        <a:rPr lang="en-US" sz="900">
                          <a:solidFill>
                            <a:schemeClr val="bg1"/>
                          </a:solidFill>
                          <a:latin typeface="+mn-lt"/>
                        </a:rPr>
                        <a:t>Proctor break</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90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08619319"/>
                  </a:ext>
                </a:extLst>
              </a:tr>
              <a:tr h="381055">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1:00 – 1:30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All hands meeting via Teams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Answer any questions</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Review agenda for day two</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18180598"/>
                  </a:ext>
                </a:extLst>
              </a:tr>
              <a:tr h="559265">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1:30 – 2:00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Proctor meeting</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Recap of day 1</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Q&amp;A</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Respond to participants outstanding questions via Teams channel</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66489874"/>
                  </a:ext>
                </a:extLst>
              </a:tr>
              <a:tr h="202845">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5:00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Proctors sign off</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lvl="0" indent="-106363">
                        <a:spcBef>
                          <a:spcPts val="100"/>
                        </a:spcBef>
                        <a:spcAft>
                          <a:spcPts val="100"/>
                        </a:spcAft>
                        <a:buFont typeface="Arial" panose="020B0604020202020204" pitchFamily="34" charset="0"/>
                        <a:buChar char="•"/>
                        <a:tabLst>
                          <a:tab pos="457200" algn="l"/>
                        </a:tabLst>
                      </a:pPr>
                      <a:r>
                        <a:rPr lang="en-US" sz="900" kern="1200">
                          <a:solidFill>
                            <a:schemeClr val="bg1"/>
                          </a:solidFill>
                          <a:latin typeface="+mn-lt"/>
                          <a:ea typeface="+mn-ea"/>
                          <a:cs typeface="+mn-cs"/>
                        </a:rPr>
                        <a:t>Proctors no longer available </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90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92118211"/>
                  </a:ext>
                </a:extLst>
              </a:tr>
              <a:tr h="202845">
                <a:tc rowSpan="5">
                  <a:txBody>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050" b="0" i="0">
                          <a:ln>
                            <a:noFill/>
                          </a:ln>
                          <a:solidFill>
                            <a:schemeClr val="tx1"/>
                          </a:solidFill>
                          <a:latin typeface="+mj-lt"/>
                        </a:rPr>
                        <a:t>Day 2</a:t>
                      </a:r>
                    </a:p>
                  </a:txBody>
                  <a:tcPr marT="18288" marB="18288" vert="vert27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900">
                          <a:ln>
                            <a:noFill/>
                          </a:ln>
                          <a:solidFill>
                            <a:schemeClr val="bg1"/>
                          </a:solidFill>
                          <a:latin typeface="+mn-lt"/>
                        </a:rPr>
                        <a:t>9:00 – 9:15 AM PST</a:t>
                      </a:r>
                      <a:endParaRPr lang="en-US" sz="900" b="0" i="0">
                        <a:ln>
                          <a:noFill/>
                        </a:ln>
                        <a:solidFill>
                          <a:schemeClr val="bg1"/>
                        </a:solidFill>
                        <a:latin typeface="+mn-lt"/>
                      </a:endParaRP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900" b="0" i="0" baseline="0">
                          <a:ln>
                            <a:noFill/>
                          </a:ln>
                          <a:solidFill>
                            <a:schemeClr val="bg1"/>
                          </a:solidFill>
                          <a:latin typeface="+mn-lt"/>
                        </a:rPr>
                        <a:t>All hands meeting via Teams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lgn="l" defTabSz="914363"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900" b="0" i="0" kern="1200">
                          <a:ln>
                            <a:noFill/>
                          </a:ln>
                          <a:solidFill>
                            <a:schemeClr val="bg1"/>
                          </a:solidFill>
                          <a:effectLst/>
                          <a:latin typeface="+mn-lt"/>
                          <a:ea typeface="+mn-ea"/>
                          <a:cs typeface="+mn-cs"/>
                        </a:rPr>
                        <a:t>Q/A with participants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74253909"/>
                  </a:ext>
                </a:extLst>
              </a:tr>
              <a:tr h="38105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9:15 AM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Hackathon day 2 start</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Start challenges </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Proctors available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21213298"/>
                  </a:ext>
                </a:extLst>
              </a:tr>
              <a:tr h="20284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12:30 – 1:30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Lunch</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indent="-106363">
                        <a:lnSpc>
                          <a:spcPct val="100000"/>
                        </a:lnSpc>
                        <a:spcBef>
                          <a:spcPts val="100"/>
                        </a:spcBef>
                        <a:spcAft>
                          <a:spcPts val="100"/>
                        </a:spcAft>
                        <a:buFont typeface="Arial" panose="020B0604020202020204" pitchFamily="34" charset="0"/>
                        <a:buChar char="•"/>
                      </a:pPr>
                      <a:r>
                        <a:rPr lang="en-US" sz="900">
                          <a:solidFill>
                            <a:schemeClr val="bg1"/>
                          </a:solidFill>
                          <a:latin typeface="+mn-lt"/>
                        </a:rPr>
                        <a:t>Proctor break</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90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63810810"/>
                  </a:ext>
                </a:extLst>
              </a:tr>
              <a:tr h="38105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1:30 – 2:00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Proctor meeting</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Recap of day 2</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Q&amp;A</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81229823"/>
                  </a:ext>
                </a:extLst>
              </a:tr>
              <a:tr h="20284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5:00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Proctors sign off</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lvl="0" indent="-106363">
                        <a:spcBef>
                          <a:spcPts val="100"/>
                        </a:spcBef>
                        <a:spcAft>
                          <a:spcPts val="100"/>
                        </a:spcAft>
                        <a:buFont typeface="Arial" panose="020B0604020202020204" pitchFamily="34" charset="0"/>
                        <a:buChar char="•"/>
                        <a:tabLst>
                          <a:tab pos="457200" algn="l"/>
                        </a:tabLst>
                      </a:pPr>
                      <a:r>
                        <a:rPr lang="en-US" sz="900" kern="1200">
                          <a:solidFill>
                            <a:schemeClr val="bg1"/>
                          </a:solidFill>
                          <a:latin typeface="+mn-lt"/>
                          <a:ea typeface="+mn-ea"/>
                          <a:cs typeface="+mn-cs"/>
                        </a:rPr>
                        <a:t>Proctors no longer available </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90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76767028"/>
                  </a:ext>
                </a:extLst>
              </a:tr>
              <a:tr h="202845">
                <a:tc rowSpan="5">
                  <a:txBody>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050" b="0" i="0">
                          <a:ln>
                            <a:noFill/>
                          </a:ln>
                          <a:solidFill>
                            <a:schemeClr val="tx1"/>
                          </a:solidFill>
                          <a:latin typeface="+mj-lt"/>
                        </a:rPr>
                        <a:t>Day 3</a:t>
                      </a:r>
                    </a:p>
                  </a:txBody>
                  <a:tcPr marT="18288" marB="18288" vert="vert27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900">
                          <a:ln>
                            <a:noFill/>
                          </a:ln>
                          <a:solidFill>
                            <a:schemeClr val="bg1"/>
                          </a:solidFill>
                          <a:latin typeface="+mn-lt"/>
                        </a:rPr>
                        <a:t>9:00 – 9:15 AM PST</a:t>
                      </a:r>
                      <a:endParaRPr lang="en-US" sz="900" b="0" i="0">
                        <a:ln>
                          <a:noFill/>
                        </a:ln>
                        <a:solidFill>
                          <a:schemeClr val="bg1"/>
                        </a:solidFill>
                        <a:latin typeface="+mn-lt"/>
                      </a:endParaRP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900" baseline="0">
                          <a:ln>
                            <a:noFill/>
                          </a:ln>
                          <a:solidFill>
                            <a:schemeClr val="bg1"/>
                          </a:solidFill>
                          <a:latin typeface="+mn-lt"/>
                        </a:rPr>
                        <a:t>All hands meeting via Teams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lgn="l" defTabSz="914363"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900" b="0" i="0" kern="1200">
                          <a:ln>
                            <a:noFill/>
                          </a:ln>
                          <a:solidFill>
                            <a:schemeClr val="bg1"/>
                          </a:solidFill>
                          <a:effectLst/>
                          <a:latin typeface="+mn-lt"/>
                          <a:ea typeface="+mn-ea"/>
                          <a:cs typeface="+mn-cs"/>
                        </a:rPr>
                        <a:t>Q/A with participants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85314300"/>
                  </a:ext>
                </a:extLst>
              </a:tr>
              <a:tr h="38105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9:15 AM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Hackathon day 3 start</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Start challenges </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Proctors available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97924179"/>
                  </a:ext>
                </a:extLst>
              </a:tr>
              <a:tr h="20284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12:30 – 1:30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100"/>
                        </a:spcBef>
                        <a:spcAft>
                          <a:spcPts val="100"/>
                        </a:spcAft>
                      </a:pPr>
                      <a:r>
                        <a:rPr lang="en-US" sz="900" b="0" kern="1200">
                          <a:solidFill>
                            <a:schemeClr val="bg1"/>
                          </a:solidFill>
                          <a:latin typeface="+mn-lt"/>
                          <a:ea typeface="+mn-ea"/>
                          <a:cs typeface="+mn-cs"/>
                        </a:rPr>
                        <a:t>Lunch</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indent="-106363">
                        <a:lnSpc>
                          <a:spcPct val="100000"/>
                        </a:lnSpc>
                        <a:spcBef>
                          <a:spcPts val="100"/>
                        </a:spcBef>
                        <a:spcAft>
                          <a:spcPts val="100"/>
                        </a:spcAft>
                        <a:buFont typeface="Arial" panose="020B0604020202020204" pitchFamily="34" charset="0"/>
                        <a:buChar char="•"/>
                      </a:pPr>
                      <a:r>
                        <a:rPr lang="en-US" sz="900">
                          <a:solidFill>
                            <a:schemeClr val="bg1"/>
                          </a:solidFill>
                          <a:latin typeface="+mn-lt"/>
                        </a:rPr>
                        <a:t>Proctor break</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90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33171581"/>
                  </a:ext>
                </a:extLst>
              </a:tr>
              <a:tr h="38105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1:30 – 2:00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Proctor meeting</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Recap of day</a:t>
                      </a:r>
                    </a:p>
                    <a:p>
                      <a:pPr marL="106363" marR="0" indent="-106363">
                        <a:spcBef>
                          <a:spcPts val="100"/>
                        </a:spcBef>
                        <a:spcAft>
                          <a:spcPts val="100"/>
                        </a:spcAft>
                        <a:buFont typeface="Arial" panose="020B0604020202020204" pitchFamily="34" charset="0"/>
                        <a:buChar char="•"/>
                      </a:pPr>
                      <a:r>
                        <a:rPr lang="en-US" sz="900" kern="1200">
                          <a:solidFill>
                            <a:schemeClr val="bg1"/>
                          </a:solidFill>
                          <a:latin typeface="+mn-lt"/>
                          <a:ea typeface="+mn-ea"/>
                          <a:cs typeface="+mn-cs"/>
                        </a:rPr>
                        <a:t>Q&amp;A</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r>
                        <a:rPr lang="en-US" sz="90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68230988"/>
                  </a:ext>
                </a:extLst>
              </a:tr>
              <a:tr h="202845">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900">
                          <a:solidFill>
                            <a:schemeClr val="bg1"/>
                          </a:solidFill>
                          <a:latin typeface="+mn-lt"/>
                        </a:rPr>
                        <a:t>5:00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100"/>
                        </a:spcBef>
                        <a:spcAft>
                          <a:spcPts val="100"/>
                        </a:spcAft>
                      </a:pPr>
                      <a:r>
                        <a:rPr lang="en-US" sz="900">
                          <a:solidFill>
                            <a:schemeClr val="bg1"/>
                          </a:solidFill>
                          <a:latin typeface="+mn-lt"/>
                        </a:rPr>
                        <a:t>End of hackathon</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06363" marR="0" lvl="0" indent="-106363">
                        <a:spcBef>
                          <a:spcPts val="100"/>
                        </a:spcBef>
                        <a:spcAft>
                          <a:spcPts val="100"/>
                        </a:spcAft>
                        <a:buFont typeface="Arial" panose="020B0604020202020204" pitchFamily="34" charset="0"/>
                        <a:buChar char="•"/>
                        <a:tabLst>
                          <a:tab pos="457200" algn="l"/>
                        </a:tabLst>
                      </a:pPr>
                      <a:r>
                        <a:rPr lang="en-US" sz="900" kern="1200">
                          <a:solidFill>
                            <a:schemeClr val="bg1"/>
                          </a:solidFill>
                          <a:latin typeface="+mn-lt"/>
                          <a:ea typeface="+mn-ea"/>
                          <a:cs typeface="+mn-cs"/>
                        </a:rPr>
                        <a:t>Hackathon is complete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90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72408069"/>
                  </a:ext>
                </a:extLst>
              </a:tr>
            </a:tbl>
          </a:graphicData>
        </a:graphic>
      </p:graphicFrame>
    </p:spTree>
    <p:extLst>
      <p:ext uri="{BB962C8B-B14F-4D97-AF65-F5344CB8AC3E}">
        <p14:creationId xmlns:p14="http://schemas.microsoft.com/office/powerpoint/2010/main" val="10765029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8DD349-B61F-466F-8AE2-09581EB43F2A}"/>
              </a:ext>
            </a:extLst>
          </p:cNvPr>
          <p:cNvSpPr>
            <a:spLocks noGrp="1"/>
          </p:cNvSpPr>
          <p:nvPr>
            <p:ph type="title"/>
          </p:nvPr>
        </p:nvSpPr>
        <p:spPr>
          <a:xfrm>
            <a:off x="588263" y="457200"/>
            <a:ext cx="11018520" cy="492443"/>
          </a:xfrm>
        </p:spPr>
        <p:txBody>
          <a:bodyPr/>
          <a:lstStyle/>
          <a:p>
            <a:r>
              <a:rPr lang="en-US" dirty="0"/>
              <a:t>Messaging</a:t>
            </a:r>
          </a:p>
        </p:txBody>
      </p:sp>
      <p:sp>
        <p:nvSpPr>
          <p:cNvPr id="5" name="Footer Placeholder 4">
            <a:extLst>
              <a:ext uri="{FF2B5EF4-FFF2-40B4-BE49-F238E27FC236}">
                <a16:creationId xmlns:a16="http://schemas.microsoft.com/office/drawing/2014/main" id="{56579C8D-B2FA-4997-8A62-988B60400B22}"/>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16" name="Slide Number Placeholder 15">
            <a:extLst>
              <a:ext uri="{FF2B5EF4-FFF2-40B4-BE49-F238E27FC236}">
                <a16:creationId xmlns:a16="http://schemas.microsoft.com/office/drawing/2014/main" id="{2DEAC481-6B7E-4C43-A084-445C5D357EE1}"/>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B75C3D-5A85-4376-BFF9-9D28D592296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95169018-8C03-46FA-A868-8800E3E5A267}"/>
              </a:ext>
            </a:extLst>
          </p:cNvPr>
          <p:cNvSpPr/>
          <p:nvPr/>
        </p:nvSpPr>
        <p:spPr bwMode="auto">
          <a:xfrm>
            <a:off x="0" y="1294135"/>
            <a:ext cx="12192000" cy="1123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3504" tIns="137160" rIns="374904" bIns="13716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Help shape the future of sustainable buildings technology</a:t>
            </a:r>
          </a:p>
          <a:p>
            <a:pPr marL="0" marR="0" lvl="0" indent="0" algn="l" defTabSz="914400" rtl="0" eaLnBrk="1" fontAlgn="auto" latinLnBrk="0" hangingPunct="1">
              <a:lnSpc>
                <a:spcPct val="100000"/>
              </a:lnSpc>
              <a:spcBef>
                <a:spcPts val="400"/>
              </a:spcBef>
              <a:spcAft>
                <a:spcPts val="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Develop sustainability fluency among the technical sales teams to build repeatable and customizable 1</a:t>
            </a:r>
            <a:r>
              <a:rPr kumimoji="0" lang="en-US" sz="1600" b="0" i="0" u="none" strike="noStrike" kern="1200" cap="none" spc="0" normalizeH="0" baseline="30000" noProof="0">
                <a:ln>
                  <a:noFill/>
                </a:ln>
                <a:solidFill>
                  <a:srgbClr val="FFFFFF"/>
                </a:solidFill>
                <a:effectLst/>
                <a:uLnTx/>
                <a:uFillTx/>
                <a:latin typeface="Segoe UI"/>
                <a:ea typeface="+mn-ea"/>
                <a:cs typeface="+mn-cs"/>
              </a:rPr>
              <a:t>st</a:t>
            </a:r>
            <a:r>
              <a:rPr kumimoji="0" lang="en-US" sz="1600" b="0" i="0" u="none" strike="noStrike" kern="1200" cap="none" spc="0" normalizeH="0" baseline="0" noProof="0">
                <a:ln>
                  <a:noFill/>
                </a:ln>
                <a:solidFill>
                  <a:srgbClr val="FFFFFF"/>
                </a:solidFill>
                <a:effectLst/>
                <a:uLnTx/>
                <a:uFillTx/>
                <a:latin typeface="Segoe UI"/>
                <a:ea typeface="+mn-ea"/>
                <a:cs typeface="+mn-cs"/>
              </a:rPr>
              <a:t> party solutions for environmental monitoring, energy consumption, facility operating efficiency, and energy source optimization. </a:t>
            </a:r>
          </a:p>
        </p:txBody>
      </p:sp>
      <p:cxnSp>
        <p:nvCxnSpPr>
          <p:cNvPr id="21" name="Straight Connector 20">
            <a:extLst>
              <a:ext uri="{FF2B5EF4-FFF2-40B4-BE49-F238E27FC236}">
                <a16:creationId xmlns:a16="http://schemas.microsoft.com/office/drawing/2014/main" id="{1581C16B-E477-4785-893C-96885F393185}"/>
              </a:ext>
            </a:extLst>
          </p:cNvPr>
          <p:cNvCxnSpPr>
            <a:cxnSpLocks/>
          </p:cNvCxnSpPr>
          <p:nvPr/>
        </p:nvCxnSpPr>
        <p:spPr>
          <a:xfrm>
            <a:off x="0" y="3253219"/>
            <a:ext cx="12192000"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3C97193-479E-470C-B8DD-C9493C739DB5}"/>
              </a:ext>
            </a:extLst>
          </p:cNvPr>
          <p:cNvGrpSpPr/>
          <p:nvPr/>
        </p:nvGrpSpPr>
        <p:grpSpPr>
          <a:xfrm>
            <a:off x="1911818" y="2936889"/>
            <a:ext cx="535640" cy="632660"/>
            <a:chOff x="679591" y="1833780"/>
            <a:chExt cx="416132" cy="491505"/>
          </a:xfrm>
        </p:grpSpPr>
        <p:sp>
          <p:nvSpPr>
            <p:cNvPr id="25" name="Rectangle 24">
              <a:extLst>
                <a:ext uri="{FF2B5EF4-FFF2-40B4-BE49-F238E27FC236}">
                  <a16:creationId xmlns:a16="http://schemas.microsoft.com/office/drawing/2014/main" id="{3C6EFFDF-AB2E-4B23-9DD2-1A2A161CFC11}"/>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7130A94D-542B-445A-804A-6745E40F1F40}"/>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7218C34-8DDB-4D03-AF93-B0B6907C0E3B}"/>
              </a:ext>
            </a:extLst>
          </p:cNvPr>
          <p:cNvGrpSpPr/>
          <p:nvPr/>
        </p:nvGrpSpPr>
        <p:grpSpPr>
          <a:xfrm>
            <a:off x="5823794" y="2936889"/>
            <a:ext cx="535640" cy="632660"/>
            <a:chOff x="679591" y="1833780"/>
            <a:chExt cx="416132" cy="491505"/>
          </a:xfrm>
        </p:grpSpPr>
        <p:sp>
          <p:nvSpPr>
            <p:cNvPr id="30" name="Rectangle 29">
              <a:extLst>
                <a:ext uri="{FF2B5EF4-FFF2-40B4-BE49-F238E27FC236}">
                  <a16:creationId xmlns:a16="http://schemas.microsoft.com/office/drawing/2014/main" id="{6896FB39-DF1B-41E0-A685-E0E6B5981FB2}"/>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28532264-966C-443E-B57C-91448B9F5758}"/>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6F3800E1-1C6F-4C45-806F-9BAE28C0560A}"/>
              </a:ext>
            </a:extLst>
          </p:cNvPr>
          <p:cNvGrpSpPr/>
          <p:nvPr/>
        </p:nvGrpSpPr>
        <p:grpSpPr>
          <a:xfrm>
            <a:off x="9747008" y="2936889"/>
            <a:ext cx="535640" cy="632660"/>
            <a:chOff x="679591" y="1833780"/>
            <a:chExt cx="416132" cy="491505"/>
          </a:xfrm>
        </p:grpSpPr>
        <p:sp>
          <p:nvSpPr>
            <p:cNvPr id="35" name="Rectangle 34">
              <a:extLst>
                <a:ext uri="{FF2B5EF4-FFF2-40B4-BE49-F238E27FC236}">
                  <a16:creationId xmlns:a16="http://schemas.microsoft.com/office/drawing/2014/main" id="{DA1E2E23-5A72-419E-BDCE-34E77C670C1F}"/>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BB19551C-1B55-4D23-B815-66074BCAE951}"/>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C5EF19B4-B858-4104-B02A-FAB90DF7395F}"/>
              </a:ext>
            </a:extLst>
          </p:cNvPr>
          <p:cNvSpPr txBox="1"/>
          <p:nvPr/>
        </p:nvSpPr>
        <p:spPr>
          <a:xfrm>
            <a:off x="599492" y="3946367"/>
            <a:ext cx="3160292" cy="1474937"/>
          </a:xfrm>
          <a:prstGeom prst="rect">
            <a:avLst/>
          </a:prstGeom>
          <a:solidFill>
            <a:schemeClr val="tx1">
              <a:lumMod val="95000"/>
            </a:schemeClr>
          </a:solidFill>
          <a:effectLst>
            <a:outerShdw dist="38100" dir="2700000" algn="tl" rotWithShape="0">
              <a:schemeClr val="tx1">
                <a:lumMod val="85000"/>
              </a:schemeClr>
            </a:outerShdw>
          </a:effectLst>
        </p:spPr>
        <p:txBody>
          <a:bodyPr wrap="square" lIns="137160" tIns="0" rIns="137160" bIns="91440" anchor="ctr">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Upskill your teams around the critical customer conversation for sustainability</a:t>
            </a:r>
          </a:p>
        </p:txBody>
      </p:sp>
      <p:sp>
        <p:nvSpPr>
          <p:cNvPr id="39" name="TextBox 38">
            <a:extLst>
              <a:ext uri="{FF2B5EF4-FFF2-40B4-BE49-F238E27FC236}">
                <a16:creationId xmlns:a16="http://schemas.microsoft.com/office/drawing/2014/main" id="{598C6075-40A3-4670-A193-354E6D7AF23E}"/>
              </a:ext>
            </a:extLst>
          </p:cNvPr>
          <p:cNvSpPr txBox="1"/>
          <p:nvPr/>
        </p:nvSpPr>
        <p:spPr>
          <a:xfrm>
            <a:off x="4511468" y="3946367"/>
            <a:ext cx="3160292" cy="1474937"/>
          </a:xfrm>
          <a:prstGeom prst="rect">
            <a:avLst/>
          </a:prstGeom>
          <a:solidFill>
            <a:schemeClr val="tx1">
              <a:lumMod val="95000"/>
            </a:schemeClr>
          </a:solidFill>
          <a:effectLst>
            <a:outerShdw dist="38100" dir="2700000" algn="tl" rotWithShape="0">
              <a:schemeClr val="tx1">
                <a:lumMod val="85000"/>
              </a:schemeClr>
            </a:outerShdw>
          </a:effectLst>
        </p:spPr>
        <p:txBody>
          <a:bodyPr wrap="square" lIns="137160" tIns="0" rIns="137160" bIns="91440" anchor="ctr">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Grow technical intensity, innovation, and sustainability knowledge</a:t>
            </a:r>
          </a:p>
        </p:txBody>
      </p:sp>
      <p:sp>
        <p:nvSpPr>
          <p:cNvPr id="40" name="TextBox 39">
            <a:extLst>
              <a:ext uri="{FF2B5EF4-FFF2-40B4-BE49-F238E27FC236}">
                <a16:creationId xmlns:a16="http://schemas.microsoft.com/office/drawing/2014/main" id="{18105134-8EA2-4F80-B5DB-1E5C936F5441}"/>
              </a:ext>
            </a:extLst>
          </p:cNvPr>
          <p:cNvSpPr txBox="1"/>
          <p:nvPr/>
        </p:nvSpPr>
        <p:spPr>
          <a:xfrm>
            <a:off x="8423443" y="3946367"/>
            <a:ext cx="3182770" cy="1474937"/>
          </a:xfrm>
          <a:prstGeom prst="rect">
            <a:avLst/>
          </a:prstGeom>
          <a:solidFill>
            <a:schemeClr val="tx1">
              <a:lumMod val="95000"/>
            </a:schemeClr>
          </a:solidFill>
          <a:effectLst>
            <a:outerShdw dist="38100" dir="2700000" algn="tl" rotWithShape="0">
              <a:schemeClr val="tx1">
                <a:lumMod val="85000"/>
              </a:schemeClr>
            </a:outerShdw>
          </a:effectLst>
        </p:spPr>
        <p:txBody>
          <a:bodyPr wrap="square" lIns="137160" tIns="0" rIns="137160" bIns="91440" anchor="ctr">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Earn your accredited badge for Sustainable Building Fundamentals on </a:t>
            </a:r>
            <a:r>
              <a:rPr kumimoji="0" lang="en-US" sz="1600" b="0" i="0" u="none" strike="noStrike" kern="1200" cap="none" spc="0" normalizeH="0" baseline="0" noProof="0" err="1">
                <a:ln>
                  <a:noFill/>
                </a:ln>
                <a:solidFill>
                  <a:srgbClr val="000000"/>
                </a:solidFill>
                <a:effectLst/>
                <a:uLnTx/>
                <a:uFillTx/>
                <a:latin typeface="Segoe UI"/>
                <a:ea typeface="+mn-ea"/>
                <a:cs typeface="+mn-cs"/>
              </a:rPr>
              <a:t>Credly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41" name="Picture 40">
            <a:extLst>
              <a:ext uri="{FF2B5EF4-FFF2-40B4-BE49-F238E27FC236}">
                <a16:creationId xmlns:a16="http://schemas.microsoft.com/office/drawing/2014/main" id="{6298170D-0A54-4CA9-AAB3-6BB04DFE1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49619" y="5170685"/>
            <a:ext cx="1052882" cy="1052882"/>
          </a:xfrm>
          <a:prstGeom prst="rect">
            <a:avLst/>
          </a:prstGeom>
        </p:spPr>
      </p:pic>
      <p:cxnSp>
        <p:nvCxnSpPr>
          <p:cNvPr id="44" name="Straight Connector 43">
            <a:extLst>
              <a:ext uri="{FF2B5EF4-FFF2-40B4-BE49-F238E27FC236}">
                <a16:creationId xmlns:a16="http://schemas.microsoft.com/office/drawing/2014/main" id="{83BF3A16-1437-4E08-A9D8-9952D3809DC3}"/>
              </a:ext>
            </a:extLst>
          </p:cNvPr>
          <p:cNvCxnSpPr>
            <a:endCxn id="38" idx="0"/>
          </p:cNvCxnSpPr>
          <p:nvPr/>
        </p:nvCxnSpPr>
        <p:spPr>
          <a:xfrm>
            <a:off x="2179638" y="3679758"/>
            <a:ext cx="0" cy="266609"/>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2FB833F-B978-4E08-B190-3F270D243A23}"/>
              </a:ext>
            </a:extLst>
          </p:cNvPr>
          <p:cNvCxnSpPr>
            <a:cxnSpLocks/>
          </p:cNvCxnSpPr>
          <p:nvPr/>
        </p:nvCxnSpPr>
        <p:spPr>
          <a:xfrm>
            <a:off x="6091614" y="3679758"/>
            <a:ext cx="0" cy="266609"/>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640A31-1FDC-432A-B314-D8F6021CB260}"/>
              </a:ext>
            </a:extLst>
          </p:cNvPr>
          <p:cNvCxnSpPr>
            <a:cxnSpLocks/>
          </p:cNvCxnSpPr>
          <p:nvPr/>
        </p:nvCxnSpPr>
        <p:spPr>
          <a:xfrm>
            <a:off x="10014828" y="3679758"/>
            <a:ext cx="0" cy="266609"/>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CBF488-43B8-433B-B52B-A7904C81DB00}"/>
              </a:ext>
            </a:extLst>
          </p:cNvPr>
          <p:cNvCxnSpPr>
            <a:cxnSpLocks/>
          </p:cNvCxnSpPr>
          <p:nvPr/>
        </p:nvCxnSpPr>
        <p:spPr>
          <a:xfrm>
            <a:off x="1803362" y="3946367"/>
            <a:ext cx="752552" cy="0"/>
          </a:xfrm>
          <a:prstGeom prst="line">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0D78537-57D6-49C3-8686-514FD2066F8C}"/>
              </a:ext>
            </a:extLst>
          </p:cNvPr>
          <p:cNvCxnSpPr>
            <a:cxnSpLocks/>
          </p:cNvCxnSpPr>
          <p:nvPr/>
        </p:nvCxnSpPr>
        <p:spPr>
          <a:xfrm>
            <a:off x="5715338" y="3946367"/>
            <a:ext cx="752552" cy="0"/>
          </a:xfrm>
          <a:prstGeom prst="line">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C4D198-99CA-49F6-8F91-7AFC0087F872}"/>
              </a:ext>
            </a:extLst>
          </p:cNvPr>
          <p:cNvCxnSpPr>
            <a:cxnSpLocks/>
          </p:cNvCxnSpPr>
          <p:nvPr/>
        </p:nvCxnSpPr>
        <p:spPr>
          <a:xfrm>
            <a:off x="9638552" y="3946367"/>
            <a:ext cx="752552" cy="0"/>
          </a:xfrm>
          <a:prstGeom prst="line">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manager" title="Icon of three people with lines connecting them">
            <a:extLst>
              <a:ext uri="{FF2B5EF4-FFF2-40B4-BE49-F238E27FC236}">
                <a16:creationId xmlns:a16="http://schemas.microsoft.com/office/drawing/2014/main" id="{FA34E361-3D0F-4C75-96C3-AAF1EAF1D3D2}"/>
              </a:ext>
            </a:extLst>
          </p:cNvPr>
          <p:cNvSpPr>
            <a:spLocks noChangeAspect="1" noEditPoints="1"/>
          </p:cNvSpPr>
          <p:nvPr/>
        </p:nvSpPr>
        <p:spPr bwMode="auto">
          <a:xfrm>
            <a:off x="2027233" y="3014619"/>
            <a:ext cx="304810" cy="30723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96" title="Icon of a gear with a wrench">
            <a:extLst>
              <a:ext uri="{FF2B5EF4-FFF2-40B4-BE49-F238E27FC236}">
                <a16:creationId xmlns:a16="http://schemas.microsoft.com/office/drawing/2014/main" id="{D3F0C935-D250-4AA4-BF2E-14DA850C49FE}"/>
              </a:ext>
            </a:extLst>
          </p:cNvPr>
          <p:cNvSpPr>
            <a:spLocks noChangeAspect="1" noEditPoints="1"/>
          </p:cNvSpPr>
          <p:nvPr/>
        </p:nvSpPr>
        <p:spPr bwMode="auto">
          <a:xfrm>
            <a:off x="5938420" y="3027179"/>
            <a:ext cx="306388" cy="28211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ibbon2_F19B" title="Icon of a star shaped ribbon">
            <a:extLst>
              <a:ext uri="{FF2B5EF4-FFF2-40B4-BE49-F238E27FC236}">
                <a16:creationId xmlns:a16="http://schemas.microsoft.com/office/drawing/2014/main" id="{BA8E3D80-8345-4C95-AA92-4E5544C85A29}"/>
              </a:ext>
            </a:extLst>
          </p:cNvPr>
          <p:cNvSpPr>
            <a:spLocks noChangeAspect="1" noEditPoints="1"/>
          </p:cNvSpPr>
          <p:nvPr/>
        </p:nvSpPr>
        <p:spPr bwMode="auto">
          <a:xfrm>
            <a:off x="9884252" y="2998672"/>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967198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16C81F5-C6ED-4289-906A-0C3ACF081D7B}"/>
              </a:ext>
            </a:extLst>
          </p:cNvPr>
          <p:cNvPicPr>
            <a:picLocks noChangeAspect="1"/>
          </p:cNvPicPr>
          <p:nvPr/>
        </p:nvPicPr>
        <p:blipFill rotWithShape="1">
          <a:blip r:embed="rId3"/>
          <a:srcRect l="61943" r="350"/>
          <a:stretch/>
        </p:blipFill>
        <p:spPr>
          <a:xfrm>
            <a:off x="0" y="1"/>
            <a:ext cx="4597400" cy="6857999"/>
          </a:xfrm>
          <a:prstGeom prst="rect">
            <a:avLst/>
          </a:prstGeom>
        </p:spPr>
      </p:pic>
      <p:sp>
        <p:nvSpPr>
          <p:cNvPr id="56" name="TextBox 55">
            <a:extLst>
              <a:ext uri="{FF2B5EF4-FFF2-40B4-BE49-F238E27FC236}">
                <a16:creationId xmlns:a16="http://schemas.microsoft.com/office/drawing/2014/main" id="{E056120D-A7F3-4DED-8C38-DCF499828647}"/>
              </a:ext>
            </a:extLst>
          </p:cNvPr>
          <p:cNvSpPr txBox="1"/>
          <p:nvPr/>
        </p:nvSpPr>
        <p:spPr>
          <a:xfrm>
            <a:off x="584200" y="520474"/>
            <a:ext cx="329067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Sustainable Smart Buildings Open Hack</a:t>
            </a:r>
          </a:p>
        </p:txBody>
      </p:sp>
      <p:sp>
        <p:nvSpPr>
          <p:cNvPr id="64" name="TextBox 63">
            <a:extLst>
              <a:ext uri="{FF2B5EF4-FFF2-40B4-BE49-F238E27FC236}">
                <a16:creationId xmlns:a16="http://schemas.microsoft.com/office/drawing/2014/main" id="{9C4E4BB1-AEE8-432D-9AD5-AD71F758D0DE}"/>
              </a:ext>
            </a:extLst>
          </p:cNvPr>
          <p:cNvSpPr txBox="1"/>
          <p:nvPr/>
        </p:nvSpPr>
        <p:spPr>
          <a:xfrm>
            <a:off x="575770" y="1410766"/>
            <a:ext cx="313988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mn-cs"/>
              </a:rPr>
              <a:t>Help shape the future of sustainable buildings technology</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6" name="Rectangle 65">
            <a:extLst>
              <a:ext uri="{FF2B5EF4-FFF2-40B4-BE49-F238E27FC236}">
                <a16:creationId xmlns:a16="http://schemas.microsoft.com/office/drawing/2014/main" id="{7C7D7A64-C1CF-428F-849E-57278EBEBF00}"/>
              </a:ext>
            </a:extLst>
          </p:cNvPr>
          <p:cNvSpPr/>
          <p:nvPr/>
        </p:nvSpPr>
        <p:spPr>
          <a:xfrm>
            <a:off x="952500" y="2385415"/>
            <a:ext cx="2922376" cy="140038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Purpose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Develop sustainability fluency among the technical sales teams to build repeatable and customizable 1</a:t>
            </a:r>
            <a:r>
              <a:rPr kumimoji="0" lang="en-US" sz="1200" b="0" i="0" u="none" strike="noStrike" kern="1200" cap="none" spc="0" normalizeH="0" baseline="30000" noProof="0">
                <a:ln>
                  <a:noFill/>
                </a:ln>
                <a:solidFill>
                  <a:srgbClr val="FFFFFF"/>
                </a:solidFill>
                <a:effectLst/>
                <a:uLnTx/>
                <a:uFillTx/>
                <a:latin typeface="Segoe UI"/>
                <a:ea typeface="+mn-ea"/>
                <a:cs typeface="Segoe UI" panose="020B0502040204020203" pitchFamily="34" charset="0"/>
              </a:rPr>
              <a:t>st</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party solutions for environmental monitoring, energy consumption, facility operating efficiency, and energy source optimization. </a:t>
            </a:r>
          </a:p>
        </p:txBody>
      </p:sp>
      <p:sp>
        <p:nvSpPr>
          <p:cNvPr id="67" name="target_2" title="Icon of a target with an arrow hitting the bullseye">
            <a:extLst>
              <a:ext uri="{FF2B5EF4-FFF2-40B4-BE49-F238E27FC236}">
                <a16:creationId xmlns:a16="http://schemas.microsoft.com/office/drawing/2014/main" id="{3BD74381-5F78-4681-9B5B-4AE550E6B750}"/>
              </a:ext>
            </a:extLst>
          </p:cNvPr>
          <p:cNvSpPr>
            <a:spLocks noChangeAspect="1" noEditPoints="1"/>
          </p:cNvSpPr>
          <p:nvPr/>
        </p:nvSpPr>
        <p:spPr bwMode="auto">
          <a:xfrm>
            <a:off x="575770" y="2385415"/>
            <a:ext cx="247400" cy="248985"/>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FDC524-E81C-42AA-9D9B-C3CAD9ACAA3E}"/>
              </a:ext>
            </a:extLst>
          </p:cNvPr>
          <p:cNvSpPr/>
          <p:nvPr/>
        </p:nvSpPr>
        <p:spPr>
          <a:xfrm>
            <a:off x="952500" y="4303962"/>
            <a:ext cx="2922376" cy="73866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Hackathon pilot resources</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0E5D0"/>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Registration form</a:t>
            </a:r>
            <a:r>
              <a:rPr kumimoji="0" lang="en-US" sz="1200" b="0" i="0" u="none" strike="noStrike" kern="1200" cap="none" spc="0" normalizeH="0" baseline="0" noProof="0">
                <a:ln>
                  <a:noFill/>
                </a:ln>
                <a:solidFill>
                  <a:srgbClr val="30E5D0"/>
                </a:solidFill>
                <a:effectLst/>
                <a:uLnTx/>
                <a:uFillTx/>
                <a:latin typeface="Segoe UI"/>
                <a:ea typeface="+mn-ea"/>
                <a:cs typeface="+mn-cs"/>
              </a:rPr>
              <a:t> (update)</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hlinkClick r:id="rId5"/>
              </a:rPr>
              <a:t>Sustainable Smart Buildings Hack FAQ</a:t>
            </a:r>
          </a:p>
        </p:txBody>
      </p:sp>
      <p:sp>
        <p:nvSpPr>
          <p:cNvPr id="69" name="PageEdit_EFB8" title="Icon of a document with a pencil on top of it">
            <a:extLst>
              <a:ext uri="{FF2B5EF4-FFF2-40B4-BE49-F238E27FC236}">
                <a16:creationId xmlns:a16="http://schemas.microsoft.com/office/drawing/2014/main" id="{008B1543-94D9-4721-9EEC-0ECA38CCE67E}"/>
              </a:ext>
            </a:extLst>
          </p:cNvPr>
          <p:cNvSpPr>
            <a:spLocks noChangeAspect="1" noEditPoints="1"/>
          </p:cNvSpPr>
          <p:nvPr/>
        </p:nvSpPr>
        <p:spPr bwMode="auto">
          <a:xfrm>
            <a:off x="575770" y="4303962"/>
            <a:ext cx="233654" cy="22642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0" name="Graphic 32">
            <a:extLst>
              <a:ext uri="{FF2B5EF4-FFF2-40B4-BE49-F238E27FC236}">
                <a16:creationId xmlns:a16="http://schemas.microsoft.com/office/drawing/2014/main" id="{0A789D9A-98C8-44CE-80F5-2AD1122DEBA5}"/>
              </a:ext>
            </a:extLst>
          </p:cNvPr>
          <p:cNvGrpSpPr/>
          <p:nvPr/>
        </p:nvGrpSpPr>
        <p:grpSpPr>
          <a:xfrm>
            <a:off x="2772810" y="5672214"/>
            <a:ext cx="457114" cy="225845"/>
            <a:chOff x="7141844" y="4788978"/>
            <a:chExt cx="353187" cy="174498"/>
          </a:xfrm>
          <a:solidFill>
            <a:srgbClr val="FFB900"/>
          </a:solidFill>
        </p:grpSpPr>
        <p:sp>
          <p:nvSpPr>
            <p:cNvPr id="72" name="Graphic 32">
              <a:extLst>
                <a:ext uri="{FF2B5EF4-FFF2-40B4-BE49-F238E27FC236}">
                  <a16:creationId xmlns:a16="http://schemas.microsoft.com/office/drawing/2014/main" id="{C2185838-BCA6-482D-AB10-F516752D37B4}"/>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Graphic 32">
              <a:extLst>
                <a:ext uri="{FF2B5EF4-FFF2-40B4-BE49-F238E27FC236}">
                  <a16:creationId xmlns:a16="http://schemas.microsoft.com/office/drawing/2014/main" id="{C401167C-C258-470E-8452-3A698F590F53}"/>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ED80F683-66DD-44F2-8CDB-D8129FD2F505}"/>
              </a:ext>
            </a:extLst>
          </p:cNvPr>
          <p:cNvSpPr txBox="1"/>
          <p:nvPr/>
        </p:nvSpPr>
        <p:spPr>
          <a:xfrm>
            <a:off x="952500" y="5693573"/>
            <a:ext cx="2048867" cy="18312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Segoe UI Semibold"/>
                <a:ea typeface="+mn-ea"/>
                <a:cs typeface="+mn-cs"/>
              </a:rPr>
              <a:t>[</a:t>
            </a:r>
            <a:r>
              <a:rPr kumimoji="0" lang="en-IN" sz="1400" b="0" i="0" u="sng" strike="noStrike" kern="1200" cap="none" spc="0" normalizeH="0" baseline="0" noProof="0">
                <a:ln>
                  <a:noFill/>
                </a:ln>
                <a:solidFill>
                  <a:srgbClr val="FFFFFF"/>
                </a:solidFill>
                <a:effectLst/>
                <a:uLnTx/>
                <a:uFillTx/>
                <a:latin typeface="Segoe UI Semibold"/>
                <a:ea typeface="+mn-ea"/>
                <a:cs typeface="+mn-cs"/>
              </a:rPr>
              <a:t>REGISTRATION SITE</a:t>
            </a:r>
            <a:r>
              <a:rPr kumimoji="0" lang="en-IN" sz="1400" b="0" i="0" u="none" strike="noStrike" kern="1200" cap="none" spc="0" normalizeH="0" baseline="0" noProof="0">
                <a:ln>
                  <a:noFill/>
                </a:ln>
                <a:solidFill>
                  <a:srgbClr val="FFFFFF"/>
                </a:solidFill>
                <a:effectLst/>
                <a:uLnTx/>
                <a:uFillTx/>
                <a:latin typeface="Segoe UI Semibold"/>
                <a:ea typeface="+mn-ea"/>
                <a:cs typeface="+mn-cs"/>
              </a:rPr>
              <a:t>]</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5" name="Rectangle 73">
            <a:extLst>
              <a:ext uri="{FF2B5EF4-FFF2-40B4-BE49-F238E27FC236}">
                <a16:creationId xmlns:a16="http://schemas.microsoft.com/office/drawing/2014/main" id="{E5F0CA25-4F6A-4A33-8264-742FB45684A5}"/>
              </a:ext>
            </a:extLst>
          </p:cNvPr>
          <p:cNvSpPr/>
          <p:nvPr/>
        </p:nvSpPr>
        <p:spPr bwMode="auto">
          <a:xfrm>
            <a:off x="4851400" y="542390"/>
            <a:ext cx="2192295" cy="996850"/>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Build your knowledge around sustainable smart buildings solutions and earn your badge in this hackathon on [</a:t>
            </a:r>
            <a:r>
              <a:rPr kumimoji="0" lang="en-US" sz="1050" b="0" i="0" u="sng" strike="noStrike" kern="1200" cap="none" spc="0" normalizeH="0" baseline="0" noProof="0">
                <a:ln>
                  <a:noFill/>
                </a:ln>
                <a:solidFill>
                  <a:srgbClr val="000000"/>
                </a:solidFill>
                <a:effectLst/>
                <a:uLnTx/>
                <a:uFillTx/>
                <a:latin typeface="Segoe UI"/>
                <a:ea typeface="+mn-ea"/>
                <a:cs typeface="Segoe UI" panose="020B0502040204020203" pitchFamily="34" charset="0"/>
              </a:rPr>
              <a:t>DATE</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p:txBody>
      </p:sp>
      <p:sp>
        <p:nvSpPr>
          <p:cNvPr id="76" name="Rectangle 74">
            <a:extLst>
              <a:ext uri="{FF2B5EF4-FFF2-40B4-BE49-F238E27FC236}">
                <a16:creationId xmlns:a16="http://schemas.microsoft.com/office/drawing/2014/main" id="{A03E8DD6-9863-44FD-8D06-F088FAE2E538}"/>
              </a:ext>
            </a:extLst>
          </p:cNvPr>
          <p:cNvSpPr/>
          <p:nvPr/>
        </p:nvSpPr>
        <p:spPr bwMode="auto">
          <a:xfrm>
            <a:off x="7137668" y="542390"/>
            <a:ext cx="2192295" cy="996850"/>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Develop Proof of Concepts (POC) to address today’s most pressing issues and to reach sustainability goals.</a:t>
            </a:r>
          </a:p>
        </p:txBody>
      </p:sp>
      <p:sp>
        <p:nvSpPr>
          <p:cNvPr id="77" name="Rectangle 75">
            <a:extLst>
              <a:ext uri="{FF2B5EF4-FFF2-40B4-BE49-F238E27FC236}">
                <a16:creationId xmlns:a16="http://schemas.microsoft.com/office/drawing/2014/main" id="{CA52086D-214A-4D96-B252-9FB59B262EBB}"/>
              </a:ext>
            </a:extLst>
          </p:cNvPr>
          <p:cNvSpPr/>
          <p:nvPr/>
        </p:nvSpPr>
        <p:spPr bwMode="auto">
          <a:xfrm>
            <a:off x="9423935" y="542390"/>
            <a:ext cx="2192295" cy="996850"/>
          </a:xfrm>
          <a:custGeom>
            <a:avLst/>
            <a:gdLst>
              <a:gd name="connsiteX0" fmla="*/ 0 w 2176489"/>
              <a:gd name="connsiteY0" fmla="*/ 0 h 809452"/>
              <a:gd name="connsiteX1" fmla="*/ 2176489 w 2176489"/>
              <a:gd name="connsiteY1" fmla="*/ 0 h 809452"/>
              <a:gd name="connsiteX2" fmla="*/ 2176489 w 2176489"/>
              <a:gd name="connsiteY2" fmla="*/ 809452 h 809452"/>
              <a:gd name="connsiteX3" fmla="*/ 0 w 2176489"/>
              <a:gd name="connsiteY3" fmla="*/ 809452 h 809452"/>
              <a:gd name="connsiteX4" fmla="*/ 0 w 2176489"/>
              <a:gd name="connsiteY4" fmla="*/ 0 h 809452"/>
              <a:gd name="connsiteX0" fmla="*/ 2176489 w 2267929"/>
              <a:gd name="connsiteY0" fmla="*/ 0 h 809452"/>
              <a:gd name="connsiteX1" fmla="*/ 2176489 w 2267929"/>
              <a:gd name="connsiteY1" fmla="*/ 809452 h 809452"/>
              <a:gd name="connsiteX2" fmla="*/ 0 w 2267929"/>
              <a:gd name="connsiteY2" fmla="*/ 809452 h 809452"/>
              <a:gd name="connsiteX3" fmla="*/ 0 w 2267929"/>
              <a:gd name="connsiteY3" fmla="*/ 0 h 809452"/>
              <a:gd name="connsiteX4" fmla="*/ 2267929 w 2267929"/>
              <a:gd name="connsiteY4" fmla="*/ 91440 h 809452"/>
              <a:gd name="connsiteX0" fmla="*/ 2176489 w 2176489"/>
              <a:gd name="connsiteY0" fmla="*/ 0 h 809452"/>
              <a:gd name="connsiteX1" fmla="*/ 2176489 w 2176489"/>
              <a:gd name="connsiteY1" fmla="*/ 809452 h 809452"/>
              <a:gd name="connsiteX2" fmla="*/ 0 w 2176489"/>
              <a:gd name="connsiteY2" fmla="*/ 809452 h 809452"/>
              <a:gd name="connsiteX3" fmla="*/ 0 w 2176489"/>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9" h="809452">
                <a:moveTo>
                  <a:pt x="2176489" y="0"/>
                </a:moveTo>
                <a:lnTo>
                  <a:pt x="2176489"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lt"/>
                <a:cs typeface="Segoe UI"/>
              </a:rPr>
              <a:t>Form a community of sustainability champions to learn best practices and share knowledge to build sustainable ecosystem solutions.</a:t>
            </a:r>
          </a:p>
        </p:txBody>
      </p:sp>
      <p:sp>
        <p:nvSpPr>
          <p:cNvPr id="78" name="Rectangle 77">
            <a:extLst>
              <a:ext uri="{FF2B5EF4-FFF2-40B4-BE49-F238E27FC236}">
                <a16:creationId xmlns:a16="http://schemas.microsoft.com/office/drawing/2014/main" id="{07D81209-4983-49A8-AC15-C1303BE50E44}"/>
              </a:ext>
            </a:extLst>
          </p:cNvPr>
          <p:cNvSpPr/>
          <p:nvPr/>
        </p:nvSpPr>
        <p:spPr>
          <a:xfrm>
            <a:off x="4851400"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INCREASE KNOWLEDGE</a:t>
            </a:r>
          </a:p>
        </p:txBody>
      </p:sp>
      <p:sp>
        <p:nvSpPr>
          <p:cNvPr id="79" name="Rectangle 78">
            <a:extLst>
              <a:ext uri="{FF2B5EF4-FFF2-40B4-BE49-F238E27FC236}">
                <a16:creationId xmlns:a16="http://schemas.microsoft.com/office/drawing/2014/main" id="{9487FEE7-2A37-47E3-86E5-5A9575BD8E0B}"/>
              </a:ext>
            </a:extLst>
          </p:cNvPr>
          <p:cNvSpPr/>
          <p:nvPr/>
        </p:nvSpPr>
        <p:spPr>
          <a:xfrm>
            <a:off x="7137668"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lt"/>
                <a:cs typeface="Segoe UI"/>
              </a:rPr>
              <a:t>BUILD SUSTAINABLE SOLUTIONS</a:t>
            </a:r>
          </a:p>
        </p:txBody>
      </p:sp>
      <p:sp>
        <p:nvSpPr>
          <p:cNvPr id="80" name="Rectangle 79">
            <a:extLst>
              <a:ext uri="{FF2B5EF4-FFF2-40B4-BE49-F238E27FC236}">
                <a16:creationId xmlns:a16="http://schemas.microsoft.com/office/drawing/2014/main" id="{C97400A8-FA09-425B-A937-8758D56F88DF}"/>
              </a:ext>
            </a:extLst>
          </p:cNvPr>
          <p:cNvSpPr/>
          <p:nvPr/>
        </p:nvSpPr>
        <p:spPr>
          <a:xfrm>
            <a:off x="9423935"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a:rPr>
              <a:t>FORM A COMMUNITY</a:t>
            </a:r>
            <a:endPar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81" name="TextBox 89">
            <a:extLst>
              <a:ext uri="{FF2B5EF4-FFF2-40B4-BE49-F238E27FC236}">
                <a16:creationId xmlns:a16="http://schemas.microsoft.com/office/drawing/2014/main" id="{2E9C1705-515F-40CA-AFDD-255C75D4FA25}"/>
              </a:ext>
            </a:extLst>
          </p:cNvPr>
          <p:cNvSpPr txBox="1">
            <a:spLocks/>
          </p:cNvSpPr>
          <p:nvPr/>
        </p:nvSpPr>
        <p:spPr>
          <a:xfrm>
            <a:off x="5425440" y="2659804"/>
            <a:ext cx="6190791" cy="75405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GIVES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Commitment</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 participate in up to four challenges over a two-day event (8 hours each day)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Share best practices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related to sustainable smart buildings technology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Help to shape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sustainability hackathons and skilling programs</a:t>
            </a:r>
          </a:p>
        </p:txBody>
      </p:sp>
      <p:sp>
        <p:nvSpPr>
          <p:cNvPr id="82" name="Commitments_EC4D" title="Icon of a handshake">
            <a:extLst>
              <a:ext uri="{FF2B5EF4-FFF2-40B4-BE49-F238E27FC236}">
                <a16:creationId xmlns:a16="http://schemas.microsoft.com/office/drawing/2014/main" id="{DC880E50-9AC1-4585-8096-1ACA28354C32}"/>
              </a:ext>
            </a:extLst>
          </p:cNvPr>
          <p:cNvSpPr>
            <a:spLocks noChangeAspect="1" noEditPoints="1"/>
          </p:cNvSpPr>
          <p:nvPr/>
        </p:nvSpPr>
        <p:spPr bwMode="auto">
          <a:xfrm>
            <a:off x="4851400" y="2886791"/>
            <a:ext cx="320040" cy="3000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274B47"/>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83" name="TextBox 88">
            <a:extLst>
              <a:ext uri="{FF2B5EF4-FFF2-40B4-BE49-F238E27FC236}">
                <a16:creationId xmlns:a16="http://schemas.microsoft.com/office/drawing/2014/main" id="{3E027125-B2BD-433D-9DD3-758C82BC4291}"/>
              </a:ext>
            </a:extLst>
          </p:cNvPr>
          <p:cNvSpPr txBox="1">
            <a:spLocks/>
          </p:cNvSpPr>
          <p:nvPr/>
        </p:nvSpPr>
        <p:spPr>
          <a:xfrm>
            <a:off x="5425440" y="1801219"/>
            <a:ext cx="6190791" cy="55912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PARTICIPANT CRITERIA</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Passion</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driving sustainability transformation across the organization</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bold" panose="020B0702040204020203" pitchFamily="34" charset="0"/>
              </a:rPr>
              <a:t>Background or knowledge</a:t>
            </a: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panose="020B0502040204020203" pitchFamily="34" charset="0"/>
              </a:rPr>
              <a:t> </a:t>
            </a:r>
            <a:r>
              <a:rPr kumimoji="0" lang="en-US" sz="1050" b="0" i="0" u="none" strike="noStrike" kern="1200" cap="none" spc="0" normalizeH="0" baseline="0" noProof="0">
                <a:ln>
                  <a:noFill/>
                </a:ln>
                <a:solidFill>
                  <a:srgbClr val="000000"/>
                </a:solidFill>
                <a:effectLst/>
                <a:uLnTx/>
                <a:uFillTx/>
                <a:latin typeface="Segoe UI"/>
                <a:ea typeface="Calibri" panose="020F0502020204030204" pitchFamily="34" charset="0"/>
                <a:cs typeface="Segoe UI" panose="020B0502040204020203" pitchFamily="34" charset="0"/>
              </a:rPr>
              <a:t>of Data, AI/ML, Analytics, and IoT technologies</a:t>
            </a:r>
          </a:p>
        </p:txBody>
      </p:sp>
      <p:sp>
        <p:nvSpPr>
          <p:cNvPr id="84" name="Trackers_EADF_bidi" title="Icon of a clipboard with a checklist on it">
            <a:extLst>
              <a:ext uri="{FF2B5EF4-FFF2-40B4-BE49-F238E27FC236}">
                <a16:creationId xmlns:a16="http://schemas.microsoft.com/office/drawing/2014/main" id="{2E550B91-DA6F-4DF3-9289-073312F56C22}"/>
              </a:ext>
            </a:extLst>
          </p:cNvPr>
          <p:cNvSpPr>
            <a:spLocks noChangeAspect="1" noEditPoints="1"/>
          </p:cNvSpPr>
          <p:nvPr/>
        </p:nvSpPr>
        <p:spPr bwMode="auto">
          <a:xfrm>
            <a:off x="4877300" y="1897902"/>
            <a:ext cx="268240"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hand_2" title="Icon of a hand held out">
            <a:extLst>
              <a:ext uri="{FF2B5EF4-FFF2-40B4-BE49-F238E27FC236}">
                <a16:creationId xmlns:a16="http://schemas.microsoft.com/office/drawing/2014/main" id="{888A1FCD-B752-4156-8702-15FA84199746}"/>
              </a:ext>
            </a:extLst>
          </p:cNvPr>
          <p:cNvSpPr>
            <a:spLocks noChangeAspect="1"/>
          </p:cNvSpPr>
          <p:nvPr/>
        </p:nvSpPr>
        <p:spPr bwMode="auto">
          <a:xfrm>
            <a:off x="4851400" y="3999147"/>
            <a:ext cx="320040" cy="15930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9525" cap="sq">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86" name="TextBox 109">
            <a:extLst>
              <a:ext uri="{FF2B5EF4-FFF2-40B4-BE49-F238E27FC236}">
                <a16:creationId xmlns:a16="http://schemas.microsoft.com/office/drawing/2014/main" id="{125116A5-E9FA-4661-BBE4-21431615C853}"/>
              </a:ext>
            </a:extLst>
          </p:cNvPr>
          <p:cNvSpPr txBox="1">
            <a:spLocks/>
          </p:cNvSpPr>
          <p:nvPr/>
        </p:nvSpPr>
        <p:spPr>
          <a:xfrm>
            <a:off x="5419237" y="3713314"/>
            <a:ext cx="6107537"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GETS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Participate in the community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of Microsoft Sustainability champions and drive strategy</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Earn fundamental badge certification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Sustainable Smart Buildings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bold" panose="020B0702040204020203" pitchFamily="34" charset="0"/>
              </a:rPr>
              <a:t>Gain deeper knowledge</a:t>
            </a: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technical scenarios related to the ecosystems of sustainable technology</a:t>
            </a:r>
          </a:p>
        </p:txBody>
      </p:sp>
      <p:cxnSp>
        <p:nvCxnSpPr>
          <p:cNvPr id="87" name="Straight Connector 86">
            <a:extLst>
              <a:ext uri="{FF2B5EF4-FFF2-40B4-BE49-F238E27FC236}">
                <a16:creationId xmlns:a16="http://schemas.microsoft.com/office/drawing/2014/main" id="{545FED1B-ABD0-4535-AEFB-019BAF3D6C50}"/>
              </a:ext>
            </a:extLst>
          </p:cNvPr>
          <p:cNvCxnSpPr>
            <a:cxnSpLocks/>
          </p:cNvCxnSpPr>
          <p:nvPr/>
        </p:nvCxnSpPr>
        <p:spPr>
          <a:xfrm>
            <a:off x="5425440" y="2510075"/>
            <a:ext cx="6190791" cy="0"/>
          </a:xfrm>
          <a:prstGeom prst="line">
            <a:avLst/>
          </a:prstGeom>
          <a:noFill/>
          <a:ln w="6350" cap="flat" cmpd="sng" algn="ctr">
            <a:solidFill>
              <a:srgbClr val="FFFFFF">
                <a:lumMod val="75000"/>
              </a:srgbClr>
            </a:solidFill>
            <a:prstDash val="dash"/>
            <a:headEnd type="none"/>
            <a:tailEnd type="none" w="sm" len="sm"/>
          </a:ln>
          <a:effectLst/>
        </p:spPr>
      </p:cxnSp>
      <p:cxnSp>
        <p:nvCxnSpPr>
          <p:cNvPr id="88" name="Straight Connector 87">
            <a:extLst>
              <a:ext uri="{FF2B5EF4-FFF2-40B4-BE49-F238E27FC236}">
                <a16:creationId xmlns:a16="http://schemas.microsoft.com/office/drawing/2014/main" id="{95686B04-2466-494D-A7DD-230AE572E426}"/>
              </a:ext>
            </a:extLst>
          </p:cNvPr>
          <p:cNvCxnSpPr>
            <a:cxnSpLocks/>
          </p:cNvCxnSpPr>
          <p:nvPr/>
        </p:nvCxnSpPr>
        <p:spPr>
          <a:xfrm>
            <a:off x="5425440" y="3563586"/>
            <a:ext cx="6190791" cy="0"/>
          </a:xfrm>
          <a:prstGeom prst="line">
            <a:avLst/>
          </a:prstGeom>
          <a:noFill/>
          <a:ln w="6350" cap="flat" cmpd="sng" algn="ctr">
            <a:solidFill>
              <a:srgbClr val="FFFFFF">
                <a:lumMod val="75000"/>
              </a:srgbClr>
            </a:solidFill>
            <a:prstDash val="dash"/>
            <a:headEnd type="none"/>
            <a:tailEnd type="none" w="sm" len="sm"/>
          </a:ln>
          <a:effectLst/>
        </p:spPr>
      </p:cxnSp>
      <p:cxnSp>
        <p:nvCxnSpPr>
          <p:cNvPr id="89" name="Straight Connector 88">
            <a:extLst>
              <a:ext uri="{FF2B5EF4-FFF2-40B4-BE49-F238E27FC236}">
                <a16:creationId xmlns:a16="http://schemas.microsoft.com/office/drawing/2014/main" id="{22506AAF-55D5-45A9-8D51-E02664AC36DD}"/>
              </a:ext>
            </a:extLst>
          </p:cNvPr>
          <p:cNvCxnSpPr>
            <a:cxnSpLocks/>
          </p:cNvCxnSpPr>
          <p:nvPr/>
        </p:nvCxnSpPr>
        <p:spPr>
          <a:xfrm>
            <a:off x="5010411" y="4790900"/>
            <a:ext cx="6605819" cy="0"/>
          </a:xfrm>
          <a:prstGeom prst="line">
            <a:avLst/>
          </a:prstGeom>
          <a:noFill/>
          <a:ln w="9525" cap="flat" cmpd="sng" algn="ctr">
            <a:solidFill>
              <a:schemeClr val="accent2"/>
            </a:solidFill>
            <a:prstDash val="solid"/>
            <a:headEnd type="none" w="sm" len="sm"/>
            <a:tailEnd type="none" w="sm" len="sm"/>
          </a:ln>
          <a:effectLst/>
        </p:spPr>
      </p:cxnSp>
      <p:sp>
        <p:nvSpPr>
          <p:cNvPr id="90" name="Rectangle 89">
            <a:extLst>
              <a:ext uri="{FF2B5EF4-FFF2-40B4-BE49-F238E27FC236}">
                <a16:creationId xmlns:a16="http://schemas.microsoft.com/office/drawing/2014/main" id="{4FE2ED61-10F8-4813-9DF2-EE0445D8DB9D}"/>
              </a:ext>
            </a:extLst>
          </p:cNvPr>
          <p:cNvSpPr/>
          <p:nvPr/>
        </p:nvSpPr>
        <p:spPr>
          <a:xfrm>
            <a:off x="7398984" y="4706262"/>
            <a:ext cx="1828673" cy="169277"/>
          </a:xfrm>
          <a:prstGeom prst="rect">
            <a:avLst/>
          </a:prstGeom>
          <a:solidFill>
            <a:schemeClr val="tx1"/>
          </a:soli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274B47"/>
                </a:solidFill>
                <a:effectLst/>
                <a:uLnTx/>
                <a:uFillTx/>
                <a:latin typeface="Segoe UI Semibold"/>
                <a:ea typeface="+mn-ea"/>
                <a:cs typeface="Segoe UI" pitchFamily="34" charset="0"/>
              </a:rPr>
              <a:t>HACKATHON OUTCOMES</a:t>
            </a:r>
          </a:p>
        </p:txBody>
      </p:sp>
      <p:sp>
        <p:nvSpPr>
          <p:cNvPr id="91" name="Oval 90">
            <a:extLst>
              <a:ext uri="{FF2B5EF4-FFF2-40B4-BE49-F238E27FC236}">
                <a16:creationId xmlns:a16="http://schemas.microsoft.com/office/drawing/2014/main" id="{D2CE1A37-298C-4E1B-B8EF-2DFED3890B89}"/>
              </a:ext>
            </a:extLst>
          </p:cNvPr>
          <p:cNvSpPr/>
          <p:nvPr/>
        </p:nvSpPr>
        <p:spPr bwMode="auto">
          <a:xfrm>
            <a:off x="5010411" y="5025780"/>
            <a:ext cx="1433656" cy="1433656"/>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6845E884-D3A3-4AC2-A74D-4E9A84016C50}"/>
              </a:ext>
            </a:extLst>
          </p:cNvPr>
          <p:cNvSpPr txBox="1"/>
          <p:nvPr/>
        </p:nvSpPr>
        <p:spPr>
          <a:xfrm>
            <a:off x="5068494" y="5419443"/>
            <a:ext cx="1317490"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Programmatic up-skilling motion</a:t>
            </a:r>
          </a:p>
        </p:txBody>
      </p:sp>
      <p:sp>
        <p:nvSpPr>
          <p:cNvPr id="93" name="Oval 92">
            <a:extLst>
              <a:ext uri="{FF2B5EF4-FFF2-40B4-BE49-F238E27FC236}">
                <a16:creationId xmlns:a16="http://schemas.microsoft.com/office/drawing/2014/main" id="{62E21403-D1FF-4818-AD6A-B1425838C349}"/>
              </a:ext>
            </a:extLst>
          </p:cNvPr>
          <p:cNvSpPr/>
          <p:nvPr/>
        </p:nvSpPr>
        <p:spPr bwMode="auto">
          <a:xfrm>
            <a:off x="10182574" y="5025780"/>
            <a:ext cx="1433656" cy="1433656"/>
          </a:xfrm>
          <a:prstGeom prst="ellipse">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E0F3C831-B510-4199-9A00-3AA5F454964F}"/>
              </a:ext>
            </a:extLst>
          </p:cNvPr>
          <p:cNvSpPr txBox="1"/>
          <p:nvPr/>
        </p:nvSpPr>
        <p:spPr>
          <a:xfrm>
            <a:off x="10240657" y="5511776"/>
            <a:ext cx="1317490" cy="461665"/>
          </a:xfrm>
          <a:prstGeom prst="rect">
            <a:avLst/>
          </a:prstGeom>
          <a:solidFill>
            <a:schemeClr val="accent2">
              <a:lumMod val="50000"/>
            </a:schemeClr>
          </a:solid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Develop POC 1</a:t>
            </a:r>
            <a:r>
              <a:rPr kumimoji="0" lang="en-US" sz="1200" b="0" i="0" u="none" strike="noStrike" kern="1200" cap="none" spc="0" normalizeH="0" baseline="30000" noProof="0">
                <a:ln>
                  <a:noFill/>
                </a:ln>
                <a:solidFill>
                  <a:srgbClr val="FFFFFF"/>
                </a:solidFill>
                <a:effectLst/>
                <a:uLnTx/>
                <a:uFillTx/>
                <a:latin typeface="Segoe UI"/>
                <a:ea typeface="Segoe UI" pitchFamily="34" charset="0"/>
                <a:cs typeface="Segoe UI" pitchFamily="34" charset="0"/>
              </a:rPr>
              <a:t>st</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party solutions</a:t>
            </a:r>
          </a:p>
        </p:txBody>
      </p:sp>
      <p:sp>
        <p:nvSpPr>
          <p:cNvPr id="96" name="TextBox 95">
            <a:extLst>
              <a:ext uri="{FF2B5EF4-FFF2-40B4-BE49-F238E27FC236}">
                <a16:creationId xmlns:a16="http://schemas.microsoft.com/office/drawing/2014/main" id="{79865F80-2F2D-4045-AEF6-F4945C099347}"/>
              </a:ext>
            </a:extLst>
          </p:cNvPr>
          <p:cNvSpPr txBox="1"/>
          <p:nvPr/>
        </p:nvSpPr>
        <p:spPr>
          <a:xfrm>
            <a:off x="7678698" y="6470269"/>
            <a:ext cx="1435608" cy="24622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Badging gamification</a:t>
            </a:r>
          </a:p>
        </p:txBody>
      </p:sp>
      <p:grpSp>
        <p:nvGrpSpPr>
          <p:cNvPr id="97" name="Group 96">
            <a:extLst>
              <a:ext uri="{FF2B5EF4-FFF2-40B4-BE49-F238E27FC236}">
                <a16:creationId xmlns:a16="http://schemas.microsoft.com/office/drawing/2014/main" id="{4A34FF43-6AB9-42E8-AFD0-ED31A47F6E90}"/>
              </a:ext>
            </a:extLst>
          </p:cNvPr>
          <p:cNvGrpSpPr/>
          <p:nvPr/>
        </p:nvGrpSpPr>
        <p:grpSpPr>
          <a:xfrm>
            <a:off x="6826314" y="5629686"/>
            <a:ext cx="387932" cy="225845"/>
            <a:chOff x="6826314" y="5629686"/>
            <a:chExt cx="387932" cy="225845"/>
          </a:xfrm>
        </p:grpSpPr>
        <p:sp>
          <p:nvSpPr>
            <p:cNvPr id="98" name="Graphic 32">
              <a:extLst>
                <a:ext uri="{FF2B5EF4-FFF2-40B4-BE49-F238E27FC236}">
                  <a16:creationId xmlns:a16="http://schemas.microsoft.com/office/drawing/2014/main" id="{0C397B0A-569E-4912-BC77-CE02276739F9}"/>
                </a:ext>
              </a:extLst>
            </p:cNvPr>
            <p:cNvSpPr/>
            <p:nvPr/>
          </p:nvSpPr>
          <p:spPr>
            <a:xfrm flipH="1">
              <a:off x="7014631"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Graphic 32">
              <a:extLst>
                <a:ext uri="{FF2B5EF4-FFF2-40B4-BE49-F238E27FC236}">
                  <a16:creationId xmlns:a16="http://schemas.microsoft.com/office/drawing/2014/main" id="{1C9924F6-CA64-4B87-A973-C7ED075E0311}"/>
                </a:ext>
              </a:extLst>
            </p:cNvPr>
            <p:cNvSpPr/>
            <p:nvPr/>
          </p:nvSpPr>
          <p:spPr>
            <a:xfrm flipH="1">
              <a:off x="6826314"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B306E692-F01C-4C7B-BC95-1558BCF848C6}"/>
              </a:ext>
            </a:extLst>
          </p:cNvPr>
          <p:cNvGrpSpPr/>
          <p:nvPr/>
        </p:nvGrpSpPr>
        <p:grpSpPr>
          <a:xfrm>
            <a:off x="9412396" y="5629686"/>
            <a:ext cx="387932" cy="225845"/>
            <a:chOff x="9412396" y="5629686"/>
            <a:chExt cx="387932" cy="225845"/>
          </a:xfrm>
        </p:grpSpPr>
        <p:sp>
          <p:nvSpPr>
            <p:cNvPr id="102" name="Graphic 32">
              <a:extLst>
                <a:ext uri="{FF2B5EF4-FFF2-40B4-BE49-F238E27FC236}">
                  <a16:creationId xmlns:a16="http://schemas.microsoft.com/office/drawing/2014/main" id="{8E2EF5B5-752C-4787-A562-A168B8C39A86}"/>
                </a:ext>
              </a:extLst>
            </p:cNvPr>
            <p:cNvSpPr/>
            <p:nvPr/>
          </p:nvSpPr>
          <p:spPr>
            <a:xfrm flipH="1">
              <a:off x="9600713"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Graphic 32">
              <a:extLst>
                <a:ext uri="{FF2B5EF4-FFF2-40B4-BE49-F238E27FC236}">
                  <a16:creationId xmlns:a16="http://schemas.microsoft.com/office/drawing/2014/main" id="{90AEB6F2-AB3E-404B-98C8-1EE034C7F482}"/>
                </a:ext>
              </a:extLst>
            </p:cNvPr>
            <p:cNvSpPr/>
            <p:nvPr/>
          </p:nvSpPr>
          <p:spPr>
            <a:xfrm flipH="1">
              <a:off x="9412396"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0BF51BAE-99CD-448B-9147-A1711C55CAB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675958" y="5025780"/>
            <a:ext cx="1435608" cy="1435608"/>
          </a:xfrm>
          <a:prstGeom prst="rect">
            <a:avLst/>
          </a:prstGeom>
        </p:spPr>
      </p:pic>
      <p:sp>
        <p:nvSpPr>
          <p:cNvPr id="107" name="Footer Placeholder 21">
            <a:extLst>
              <a:ext uri="{FF2B5EF4-FFF2-40B4-BE49-F238E27FC236}">
                <a16:creationId xmlns:a16="http://schemas.microsoft.com/office/drawing/2014/main" id="{89D9FC2C-6480-4059-B467-FE8DCCE2CDB0}"/>
              </a:ext>
            </a:extLst>
          </p:cNvPr>
          <p:cNvSpPr>
            <a:spLocks noGrp="1"/>
          </p:cNvSpPr>
          <p:nvPr>
            <p:ph type="ftr" sz="quarter" idx="10"/>
          </p:nvPr>
        </p:nvSpPr>
        <p:spPr>
          <a:xfrm>
            <a:off x="241300" y="665063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Microsoft Confidential - Internal Use Only</a:t>
            </a:r>
          </a:p>
        </p:txBody>
      </p:sp>
      <p:sp>
        <p:nvSpPr>
          <p:cNvPr id="108" name="Slide Number Placeholder 22">
            <a:extLst>
              <a:ext uri="{FF2B5EF4-FFF2-40B4-BE49-F238E27FC236}">
                <a16:creationId xmlns:a16="http://schemas.microsoft.com/office/drawing/2014/main" id="{EAFC679A-9463-4AEE-ADCB-C9CA1D6B608F}"/>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9314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8DD349-B61F-466F-8AE2-09581EB43F2A}"/>
              </a:ext>
            </a:extLst>
          </p:cNvPr>
          <p:cNvSpPr>
            <a:spLocks noGrp="1"/>
          </p:cNvSpPr>
          <p:nvPr>
            <p:ph type="title"/>
          </p:nvPr>
        </p:nvSpPr>
        <p:spPr>
          <a:xfrm>
            <a:off x="588963" y="457200"/>
            <a:ext cx="11017250" cy="492125"/>
          </a:xfrm>
        </p:spPr>
        <p:txBody>
          <a:bodyPr/>
          <a:lstStyle/>
          <a:p>
            <a:r>
              <a:rPr lang="en-US"/>
              <a:t>Assets </a:t>
            </a:r>
          </a:p>
        </p:txBody>
      </p:sp>
      <p:sp>
        <p:nvSpPr>
          <p:cNvPr id="9" name="Footer Placeholder 8">
            <a:extLst>
              <a:ext uri="{FF2B5EF4-FFF2-40B4-BE49-F238E27FC236}">
                <a16:creationId xmlns:a16="http://schemas.microsoft.com/office/drawing/2014/main" id="{17E3B4AE-75C5-4E5F-AF34-102EDDAAB48C}"/>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16" name="Slide Number Placeholder 15">
            <a:extLst>
              <a:ext uri="{FF2B5EF4-FFF2-40B4-BE49-F238E27FC236}">
                <a16:creationId xmlns:a16="http://schemas.microsoft.com/office/drawing/2014/main" id="{2DEAC481-6B7E-4C43-A084-445C5D357EE1}"/>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B75C3D-5A85-4376-BFF9-9D28D592296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026" name="Picture 2" descr="Logo, company name&#10;&#10;Description automatically generated">
            <a:extLst>
              <a:ext uri="{FF2B5EF4-FFF2-40B4-BE49-F238E27FC236}">
                <a16:creationId xmlns:a16="http://schemas.microsoft.com/office/drawing/2014/main" id="{17B96329-98BC-46E3-A56D-83C71E85B278}"/>
              </a:ext>
            </a:extLst>
          </p:cNvPr>
          <p:cNvPicPr>
            <a:picLocks noChangeAspect="1" noChangeArrowheads="1"/>
          </p:cNvPicPr>
          <p:nvPr/>
        </p:nvPicPr>
        <p:blipFill>
          <a:blip r:embed="rId2">
            <a:biLevel thresh="25000"/>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57294" y="5228619"/>
            <a:ext cx="2125904" cy="1155382"/>
          </a:xfrm>
          <a:prstGeom prst="rect">
            <a:avLst/>
          </a:prstGeom>
          <a:noFill/>
        </p:spPr>
      </p:pic>
      <p:sp>
        <p:nvSpPr>
          <p:cNvPr id="49" name="TextBox 48">
            <a:extLst>
              <a:ext uri="{FF2B5EF4-FFF2-40B4-BE49-F238E27FC236}">
                <a16:creationId xmlns:a16="http://schemas.microsoft.com/office/drawing/2014/main" id="{A11B7069-75DC-4D32-AFA4-FF2C3A34A71C}"/>
              </a:ext>
            </a:extLst>
          </p:cNvPr>
          <p:cNvSpPr txBox="1"/>
          <p:nvPr/>
        </p:nvSpPr>
        <p:spPr>
          <a:xfrm>
            <a:off x="937261" y="1354689"/>
            <a:ext cx="5050408"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Event overview and messaging</a:t>
            </a:r>
          </a:p>
        </p:txBody>
      </p:sp>
      <p:sp>
        <p:nvSpPr>
          <p:cNvPr id="57" name="TextBox 56">
            <a:extLst>
              <a:ext uri="{FF2B5EF4-FFF2-40B4-BE49-F238E27FC236}">
                <a16:creationId xmlns:a16="http://schemas.microsoft.com/office/drawing/2014/main" id="{818F2183-4915-4DBB-9B19-F7B0B07DAC71}"/>
              </a:ext>
            </a:extLst>
          </p:cNvPr>
          <p:cNvSpPr txBox="1"/>
          <p:nvPr/>
        </p:nvSpPr>
        <p:spPr>
          <a:xfrm>
            <a:off x="6756399" y="1354689"/>
            <a:ext cx="4849813"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FAQ</a:t>
            </a:r>
          </a:p>
        </p:txBody>
      </p:sp>
      <p:grpSp>
        <p:nvGrpSpPr>
          <p:cNvPr id="65" name="Group 64">
            <a:extLst>
              <a:ext uri="{FF2B5EF4-FFF2-40B4-BE49-F238E27FC236}">
                <a16:creationId xmlns:a16="http://schemas.microsoft.com/office/drawing/2014/main" id="{6E5D0F25-D128-42D4-AC49-80D5C650A414}"/>
              </a:ext>
            </a:extLst>
          </p:cNvPr>
          <p:cNvGrpSpPr/>
          <p:nvPr/>
        </p:nvGrpSpPr>
        <p:grpSpPr>
          <a:xfrm>
            <a:off x="701023" y="1376913"/>
            <a:ext cx="535640" cy="632660"/>
            <a:chOff x="679591" y="1833780"/>
            <a:chExt cx="416132" cy="491505"/>
          </a:xfrm>
        </p:grpSpPr>
        <p:sp>
          <p:nvSpPr>
            <p:cNvPr id="66" name="Rectangle 65">
              <a:extLst>
                <a:ext uri="{FF2B5EF4-FFF2-40B4-BE49-F238E27FC236}">
                  <a16:creationId xmlns:a16="http://schemas.microsoft.com/office/drawing/2014/main" id="{BA7A39C4-C253-4AE1-AE34-47129EAEA333}"/>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9F9DF207-643B-4682-B6C6-2FBC96517366}"/>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0F0A2E6-1F66-4B22-927E-3614609658BA}"/>
              </a:ext>
            </a:extLst>
          </p:cNvPr>
          <p:cNvGrpSpPr/>
          <p:nvPr/>
        </p:nvGrpSpPr>
        <p:grpSpPr>
          <a:xfrm>
            <a:off x="6499792" y="1376913"/>
            <a:ext cx="535640" cy="632660"/>
            <a:chOff x="679591" y="1833780"/>
            <a:chExt cx="416132" cy="491505"/>
          </a:xfrm>
        </p:grpSpPr>
        <p:sp>
          <p:nvSpPr>
            <p:cNvPr id="84" name="Rectangle 83">
              <a:extLst>
                <a:ext uri="{FF2B5EF4-FFF2-40B4-BE49-F238E27FC236}">
                  <a16:creationId xmlns:a16="http://schemas.microsoft.com/office/drawing/2014/main" id="{475368AD-210B-419B-80AC-0F5D11F199F8}"/>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3B43ACD3-C391-4AF3-BFDE-59339B22988B}"/>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sp>
        <p:nvSpPr>
          <p:cNvPr id="50" name="TextBox 49">
            <a:extLst>
              <a:ext uri="{FF2B5EF4-FFF2-40B4-BE49-F238E27FC236}">
                <a16:creationId xmlns:a16="http://schemas.microsoft.com/office/drawing/2014/main" id="{0E5D3C12-993B-4C8F-99AC-089D63BF70DA}"/>
              </a:ext>
            </a:extLst>
          </p:cNvPr>
          <p:cNvSpPr txBox="1"/>
          <p:nvPr/>
        </p:nvSpPr>
        <p:spPr>
          <a:xfrm>
            <a:off x="937260" y="2402571"/>
            <a:ext cx="5050407"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Email communications</a:t>
            </a:r>
          </a:p>
        </p:txBody>
      </p:sp>
      <p:sp>
        <p:nvSpPr>
          <p:cNvPr id="59" name="TextBox 58">
            <a:extLst>
              <a:ext uri="{FF2B5EF4-FFF2-40B4-BE49-F238E27FC236}">
                <a16:creationId xmlns:a16="http://schemas.microsoft.com/office/drawing/2014/main" id="{01ECCE6B-7DD7-4EBD-B355-963A70824E12}"/>
              </a:ext>
            </a:extLst>
          </p:cNvPr>
          <p:cNvSpPr txBox="1"/>
          <p:nvPr/>
        </p:nvSpPr>
        <p:spPr>
          <a:xfrm>
            <a:off x="6756400" y="2402571"/>
            <a:ext cx="4849813"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Post-event survey</a:t>
            </a:r>
          </a:p>
        </p:txBody>
      </p:sp>
      <p:grpSp>
        <p:nvGrpSpPr>
          <p:cNvPr id="68" name="Group 67">
            <a:extLst>
              <a:ext uri="{FF2B5EF4-FFF2-40B4-BE49-F238E27FC236}">
                <a16:creationId xmlns:a16="http://schemas.microsoft.com/office/drawing/2014/main" id="{90E91900-4891-4C54-B63C-33BF2EC46AAD}"/>
              </a:ext>
            </a:extLst>
          </p:cNvPr>
          <p:cNvGrpSpPr/>
          <p:nvPr/>
        </p:nvGrpSpPr>
        <p:grpSpPr>
          <a:xfrm>
            <a:off x="701023" y="2424795"/>
            <a:ext cx="535640" cy="632660"/>
            <a:chOff x="679591" y="1833780"/>
            <a:chExt cx="416132" cy="491505"/>
          </a:xfrm>
        </p:grpSpPr>
        <p:sp>
          <p:nvSpPr>
            <p:cNvPr id="69" name="Rectangle 68">
              <a:extLst>
                <a:ext uri="{FF2B5EF4-FFF2-40B4-BE49-F238E27FC236}">
                  <a16:creationId xmlns:a16="http://schemas.microsoft.com/office/drawing/2014/main" id="{8A32F81A-3AD9-4777-8806-713F24A017E3}"/>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15C6C9A4-0F5A-4684-B6E4-32B75C7DDFE2}"/>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88AAA1DD-F6BE-4162-8D9C-3D042809621D}"/>
              </a:ext>
            </a:extLst>
          </p:cNvPr>
          <p:cNvGrpSpPr/>
          <p:nvPr/>
        </p:nvGrpSpPr>
        <p:grpSpPr>
          <a:xfrm>
            <a:off x="6499792" y="2424795"/>
            <a:ext cx="535640" cy="632660"/>
            <a:chOff x="679591" y="1833780"/>
            <a:chExt cx="416132" cy="491505"/>
          </a:xfrm>
        </p:grpSpPr>
        <p:sp>
          <p:nvSpPr>
            <p:cNvPr id="89" name="Rectangle 88">
              <a:extLst>
                <a:ext uri="{FF2B5EF4-FFF2-40B4-BE49-F238E27FC236}">
                  <a16:creationId xmlns:a16="http://schemas.microsoft.com/office/drawing/2014/main" id="{A4E4C6FD-6E66-4152-8C79-5DD20CC7BCAD}"/>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9D525389-E83E-4AC6-9309-01002AC46469}"/>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7331775D-4FD2-4388-8C5F-6315D1A40ED9}"/>
              </a:ext>
            </a:extLst>
          </p:cNvPr>
          <p:cNvSpPr txBox="1"/>
          <p:nvPr/>
        </p:nvSpPr>
        <p:spPr>
          <a:xfrm>
            <a:off x="937260" y="3450453"/>
            <a:ext cx="5050407"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Proctor training &amp; video</a:t>
            </a:r>
          </a:p>
        </p:txBody>
      </p:sp>
      <p:sp>
        <p:nvSpPr>
          <p:cNvPr id="60" name="TextBox 59">
            <a:extLst>
              <a:ext uri="{FF2B5EF4-FFF2-40B4-BE49-F238E27FC236}">
                <a16:creationId xmlns:a16="http://schemas.microsoft.com/office/drawing/2014/main" id="{2E088071-D7BE-4B3C-86E6-00B087435048}"/>
              </a:ext>
            </a:extLst>
          </p:cNvPr>
          <p:cNvSpPr txBox="1"/>
          <p:nvPr/>
        </p:nvSpPr>
        <p:spPr>
          <a:xfrm>
            <a:off x="6756400" y="3450453"/>
            <a:ext cx="4849813"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Proctor &amp; hacker badges </a:t>
            </a:r>
          </a:p>
        </p:txBody>
      </p:sp>
      <p:grpSp>
        <p:nvGrpSpPr>
          <p:cNvPr id="71" name="Group 70">
            <a:extLst>
              <a:ext uri="{FF2B5EF4-FFF2-40B4-BE49-F238E27FC236}">
                <a16:creationId xmlns:a16="http://schemas.microsoft.com/office/drawing/2014/main" id="{714AD1E2-60F2-4D79-A7D9-8DCDBFE30CBF}"/>
              </a:ext>
            </a:extLst>
          </p:cNvPr>
          <p:cNvGrpSpPr/>
          <p:nvPr/>
        </p:nvGrpSpPr>
        <p:grpSpPr>
          <a:xfrm>
            <a:off x="701023" y="3472677"/>
            <a:ext cx="535640" cy="632660"/>
            <a:chOff x="679591" y="1833780"/>
            <a:chExt cx="416132" cy="491505"/>
          </a:xfrm>
        </p:grpSpPr>
        <p:sp>
          <p:nvSpPr>
            <p:cNvPr id="72" name="Rectangle 71">
              <a:extLst>
                <a:ext uri="{FF2B5EF4-FFF2-40B4-BE49-F238E27FC236}">
                  <a16:creationId xmlns:a16="http://schemas.microsoft.com/office/drawing/2014/main" id="{57A7AC4F-E72B-4853-879F-A45DD815C0E2}"/>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5B3CC282-FF3E-43EE-B8FD-F7A69C75B82A}"/>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F94DAB54-B729-495E-9BC7-A7692C9A241A}"/>
              </a:ext>
            </a:extLst>
          </p:cNvPr>
          <p:cNvGrpSpPr/>
          <p:nvPr/>
        </p:nvGrpSpPr>
        <p:grpSpPr>
          <a:xfrm>
            <a:off x="6499792" y="3472677"/>
            <a:ext cx="535640" cy="632660"/>
            <a:chOff x="679591" y="1833780"/>
            <a:chExt cx="416132" cy="491505"/>
          </a:xfrm>
        </p:grpSpPr>
        <p:sp>
          <p:nvSpPr>
            <p:cNvPr id="94" name="Rectangle 93">
              <a:extLst>
                <a:ext uri="{FF2B5EF4-FFF2-40B4-BE49-F238E27FC236}">
                  <a16:creationId xmlns:a16="http://schemas.microsoft.com/office/drawing/2014/main" id="{693166AE-899E-4A77-AA1C-D393D4F665FC}"/>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95" name="Rectangle 94">
              <a:extLst>
                <a:ext uri="{FF2B5EF4-FFF2-40B4-BE49-F238E27FC236}">
                  <a16:creationId xmlns:a16="http://schemas.microsoft.com/office/drawing/2014/main" id="{8A0C9745-B994-491B-8CDD-6B1E8949DB5E}"/>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sp>
        <p:nvSpPr>
          <p:cNvPr id="53" name="TextBox 52">
            <a:extLst>
              <a:ext uri="{FF2B5EF4-FFF2-40B4-BE49-F238E27FC236}">
                <a16:creationId xmlns:a16="http://schemas.microsoft.com/office/drawing/2014/main" id="{3ECBDAE9-167A-4530-9662-6504D740DCE8}"/>
              </a:ext>
            </a:extLst>
          </p:cNvPr>
          <p:cNvSpPr txBox="1"/>
          <p:nvPr/>
        </p:nvSpPr>
        <p:spPr>
          <a:xfrm>
            <a:off x="937261" y="4498335"/>
            <a:ext cx="5050407"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Proctor registration form </a:t>
            </a:r>
          </a:p>
        </p:txBody>
      </p:sp>
      <p:sp>
        <p:nvSpPr>
          <p:cNvPr id="61" name="TextBox 60">
            <a:extLst>
              <a:ext uri="{FF2B5EF4-FFF2-40B4-BE49-F238E27FC236}">
                <a16:creationId xmlns:a16="http://schemas.microsoft.com/office/drawing/2014/main" id="{0C06DF08-B2EC-46A0-AC0E-76692AB08C46}"/>
              </a:ext>
            </a:extLst>
          </p:cNvPr>
          <p:cNvSpPr txBox="1"/>
          <p:nvPr/>
        </p:nvSpPr>
        <p:spPr>
          <a:xfrm>
            <a:off x="6756400" y="4498335"/>
            <a:ext cx="4849813"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V-team RACI (internal only)</a:t>
            </a:r>
          </a:p>
        </p:txBody>
      </p:sp>
      <p:grpSp>
        <p:nvGrpSpPr>
          <p:cNvPr id="75" name="Group 74">
            <a:extLst>
              <a:ext uri="{FF2B5EF4-FFF2-40B4-BE49-F238E27FC236}">
                <a16:creationId xmlns:a16="http://schemas.microsoft.com/office/drawing/2014/main" id="{98C23F4E-7E48-4B5F-A499-14DC1FA299C9}"/>
              </a:ext>
            </a:extLst>
          </p:cNvPr>
          <p:cNvGrpSpPr/>
          <p:nvPr/>
        </p:nvGrpSpPr>
        <p:grpSpPr>
          <a:xfrm>
            <a:off x="701023" y="4520559"/>
            <a:ext cx="535640" cy="632660"/>
            <a:chOff x="679591" y="1833780"/>
            <a:chExt cx="416132" cy="491505"/>
          </a:xfrm>
        </p:grpSpPr>
        <p:sp>
          <p:nvSpPr>
            <p:cNvPr id="77" name="Rectangle 76">
              <a:extLst>
                <a:ext uri="{FF2B5EF4-FFF2-40B4-BE49-F238E27FC236}">
                  <a16:creationId xmlns:a16="http://schemas.microsoft.com/office/drawing/2014/main" id="{20CD657D-CC5A-44E0-865F-BBC09A5A71B3}"/>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07695A61-DBF0-4D5F-9E70-3C9CB8C8136A}"/>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FD93D837-DB4A-4398-A4B9-3C863D7893D4}"/>
              </a:ext>
            </a:extLst>
          </p:cNvPr>
          <p:cNvGrpSpPr/>
          <p:nvPr/>
        </p:nvGrpSpPr>
        <p:grpSpPr>
          <a:xfrm>
            <a:off x="6499792" y="4520559"/>
            <a:ext cx="535640" cy="632660"/>
            <a:chOff x="679591" y="1833780"/>
            <a:chExt cx="416132" cy="491505"/>
          </a:xfrm>
        </p:grpSpPr>
        <p:sp>
          <p:nvSpPr>
            <p:cNvPr id="97" name="Rectangle 96">
              <a:extLst>
                <a:ext uri="{FF2B5EF4-FFF2-40B4-BE49-F238E27FC236}">
                  <a16:creationId xmlns:a16="http://schemas.microsoft.com/office/drawing/2014/main" id="{DD00C84D-9C6F-4A57-8BE3-B6F88C0B6F78}"/>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31DADD07-55E7-4720-AA34-65839E980C25}"/>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4C640665-548D-4550-B206-045F86CCE38A}"/>
              </a:ext>
            </a:extLst>
          </p:cNvPr>
          <p:cNvSpPr txBox="1"/>
          <p:nvPr/>
        </p:nvSpPr>
        <p:spPr>
          <a:xfrm>
            <a:off x="937261" y="5546215"/>
            <a:ext cx="5050407"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Hacker registration form </a:t>
            </a:r>
          </a:p>
        </p:txBody>
      </p:sp>
      <p:sp>
        <p:nvSpPr>
          <p:cNvPr id="63" name="TextBox 62">
            <a:extLst>
              <a:ext uri="{FF2B5EF4-FFF2-40B4-BE49-F238E27FC236}">
                <a16:creationId xmlns:a16="http://schemas.microsoft.com/office/drawing/2014/main" id="{4093D27D-92B6-4B98-9894-7F1CC6A196B1}"/>
              </a:ext>
            </a:extLst>
          </p:cNvPr>
          <p:cNvSpPr txBox="1"/>
          <p:nvPr/>
        </p:nvSpPr>
        <p:spPr>
          <a:xfrm>
            <a:off x="6756400" y="5546215"/>
            <a:ext cx="4849813" cy="677108"/>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91440" bIns="4572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600">
                <a:solidFill>
                  <a:schemeClr val="bg2"/>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Azure Platform Administrator</a:t>
            </a:r>
          </a:p>
        </p:txBody>
      </p:sp>
      <p:grpSp>
        <p:nvGrpSpPr>
          <p:cNvPr id="79" name="Group 78">
            <a:extLst>
              <a:ext uri="{FF2B5EF4-FFF2-40B4-BE49-F238E27FC236}">
                <a16:creationId xmlns:a16="http://schemas.microsoft.com/office/drawing/2014/main" id="{46859134-C9BD-404F-81A2-B8085D1E6BBF}"/>
              </a:ext>
            </a:extLst>
          </p:cNvPr>
          <p:cNvGrpSpPr/>
          <p:nvPr/>
        </p:nvGrpSpPr>
        <p:grpSpPr>
          <a:xfrm>
            <a:off x="701023" y="5568437"/>
            <a:ext cx="535640" cy="632662"/>
            <a:chOff x="679591" y="1833780"/>
            <a:chExt cx="416132" cy="491507"/>
          </a:xfrm>
        </p:grpSpPr>
        <p:sp>
          <p:nvSpPr>
            <p:cNvPr id="80" name="Rectangle 79">
              <a:extLst>
                <a:ext uri="{FF2B5EF4-FFF2-40B4-BE49-F238E27FC236}">
                  <a16:creationId xmlns:a16="http://schemas.microsoft.com/office/drawing/2014/main" id="{68935142-7A14-4136-A67D-04403C421C24}"/>
                </a:ext>
              </a:extLst>
            </p:cNvPr>
            <p:cNvSpPr/>
            <p:nvPr/>
          </p:nvSpPr>
          <p:spPr>
            <a:xfrm rot="2700000">
              <a:off x="682315" y="1911879"/>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57FAF765-77D8-40F1-AB71-9657A56913C1}"/>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EDD922C7-2D49-48FB-AD16-1BE5C8BAF575}"/>
              </a:ext>
            </a:extLst>
          </p:cNvPr>
          <p:cNvGrpSpPr/>
          <p:nvPr/>
        </p:nvGrpSpPr>
        <p:grpSpPr>
          <a:xfrm>
            <a:off x="6499792" y="5568437"/>
            <a:ext cx="535640" cy="632662"/>
            <a:chOff x="679591" y="1833780"/>
            <a:chExt cx="416132" cy="491507"/>
          </a:xfrm>
        </p:grpSpPr>
        <p:sp>
          <p:nvSpPr>
            <p:cNvPr id="100" name="Rectangle 99">
              <a:extLst>
                <a:ext uri="{FF2B5EF4-FFF2-40B4-BE49-F238E27FC236}">
                  <a16:creationId xmlns:a16="http://schemas.microsoft.com/office/drawing/2014/main" id="{BDCA74DB-8FB3-4F4B-91F1-510595F1C67E}"/>
                </a:ext>
              </a:extLst>
            </p:cNvPr>
            <p:cNvSpPr/>
            <p:nvPr/>
          </p:nvSpPr>
          <p:spPr>
            <a:xfrm rot="2700000">
              <a:off x="682315" y="1911879"/>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3ABCDA3D-66E7-4DE1-A827-1BD1CBD1CABE}"/>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sp>
        <p:nvSpPr>
          <p:cNvPr id="102" name="Trackers_EADF" title="Icon of a clipboard with a checklist on it">
            <a:extLst>
              <a:ext uri="{FF2B5EF4-FFF2-40B4-BE49-F238E27FC236}">
                <a16:creationId xmlns:a16="http://schemas.microsoft.com/office/drawing/2014/main" id="{D13E2ACA-7262-4C49-A2BA-1E81C0C5FE46}"/>
              </a:ext>
            </a:extLst>
          </p:cNvPr>
          <p:cNvSpPr>
            <a:spLocks noChangeAspect="1" noEditPoints="1"/>
          </p:cNvSpPr>
          <p:nvPr/>
        </p:nvSpPr>
        <p:spPr bwMode="auto">
          <a:xfrm>
            <a:off x="874174" y="1482522"/>
            <a:ext cx="189338" cy="25817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mail" title="Icon of an envelope">
            <a:extLst>
              <a:ext uri="{FF2B5EF4-FFF2-40B4-BE49-F238E27FC236}">
                <a16:creationId xmlns:a16="http://schemas.microsoft.com/office/drawing/2014/main" id="{D60E393C-727F-4266-AC7B-A7AD76D6DAA7}"/>
              </a:ext>
            </a:extLst>
          </p:cNvPr>
          <p:cNvSpPr>
            <a:spLocks noChangeAspect="1" noEditPoints="1"/>
          </p:cNvSpPr>
          <p:nvPr/>
        </p:nvSpPr>
        <p:spPr bwMode="auto">
          <a:xfrm>
            <a:off x="832786" y="2598203"/>
            <a:ext cx="272114" cy="16326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people_25" title="Icon of a person climbing a rock formation">
            <a:extLst>
              <a:ext uri="{FF2B5EF4-FFF2-40B4-BE49-F238E27FC236}">
                <a16:creationId xmlns:a16="http://schemas.microsoft.com/office/drawing/2014/main" id="{3CB077B8-CB15-49E9-B258-1CACF2DECEC8}"/>
              </a:ext>
            </a:extLst>
          </p:cNvPr>
          <p:cNvSpPr>
            <a:spLocks noChangeAspect="1" noEditPoints="1"/>
          </p:cNvSpPr>
          <p:nvPr/>
        </p:nvSpPr>
        <p:spPr bwMode="auto">
          <a:xfrm>
            <a:off x="814156" y="3560725"/>
            <a:ext cx="309374" cy="287374"/>
          </a:xfrm>
          <a:custGeom>
            <a:avLst/>
            <a:gdLst>
              <a:gd name="T0" fmla="*/ 103 w 328"/>
              <a:gd name="T1" fmla="*/ 120 h 305"/>
              <a:gd name="T2" fmla="*/ 61 w 328"/>
              <a:gd name="T3" fmla="*/ 138 h 305"/>
              <a:gd name="T4" fmla="*/ 43 w 328"/>
              <a:gd name="T5" fmla="*/ 96 h 305"/>
              <a:gd name="T6" fmla="*/ 85 w 328"/>
              <a:gd name="T7" fmla="*/ 78 h 305"/>
              <a:gd name="T8" fmla="*/ 103 w 328"/>
              <a:gd name="T9" fmla="*/ 120 h 305"/>
              <a:gd name="T10" fmla="*/ 328 w 328"/>
              <a:gd name="T11" fmla="*/ 305 h 305"/>
              <a:gd name="T12" fmla="*/ 328 w 328"/>
              <a:gd name="T13" fmla="*/ 185 h 305"/>
              <a:gd name="T14" fmla="*/ 246 w 328"/>
              <a:gd name="T15" fmla="*/ 128 h 305"/>
              <a:gd name="T16" fmla="*/ 236 w 328"/>
              <a:gd name="T17" fmla="*/ 64 h 305"/>
              <a:gd name="T18" fmla="*/ 164 w 328"/>
              <a:gd name="T19" fmla="*/ 0 h 305"/>
              <a:gd name="T20" fmla="*/ 62 w 328"/>
              <a:gd name="T21" fmla="*/ 207 h 305"/>
              <a:gd name="T22" fmla="*/ 110 w 328"/>
              <a:gd name="T23" fmla="*/ 276 h 305"/>
              <a:gd name="T24" fmla="*/ 132 w 328"/>
              <a:gd name="T25" fmla="*/ 284 h 305"/>
              <a:gd name="T26" fmla="*/ 162 w 328"/>
              <a:gd name="T27" fmla="*/ 268 h 305"/>
              <a:gd name="T28" fmla="*/ 215 w 328"/>
              <a:gd name="T29" fmla="*/ 208 h 305"/>
              <a:gd name="T30" fmla="*/ 293 w 328"/>
              <a:gd name="T31" fmla="*/ 225 h 305"/>
              <a:gd name="T32" fmla="*/ 315 w 328"/>
              <a:gd name="T33" fmla="*/ 211 h 305"/>
              <a:gd name="T34" fmla="*/ 315 w 328"/>
              <a:gd name="T35" fmla="*/ 211 h 305"/>
              <a:gd name="T36" fmla="*/ 301 w 328"/>
              <a:gd name="T37" fmla="*/ 190 h 305"/>
              <a:gd name="T38" fmla="*/ 212 w 328"/>
              <a:gd name="T39" fmla="*/ 170 h 305"/>
              <a:gd name="T40" fmla="*/ 195 w 328"/>
              <a:gd name="T41" fmla="*/ 176 h 305"/>
              <a:gd name="T42" fmla="*/ 155 w 328"/>
              <a:gd name="T43" fmla="*/ 214 h 305"/>
              <a:gd name="T44" fmla="*/ 135 w 328"/>
              <a:gd name="T45" fmla="*/ 167 h 305"/>
              <a:gd name="T46" fmla="*/ 178 w 328"/>
              <a:gd name="T47" fmla="*/ 157 h 305"/>
              <a:gd name="T48" fmla="*/ 189 w 328"/>
              <a:gd name="T49" fmla="*/ 149 h 305"/>
              <a:gd name="T50" fmla="*/ 221 w 328"/>
              <a:gd name="T51" fmla="*/ 93 h 305"/>
              <a:gd name="T52" fmla="*/ 215 w 328"/>
              <a:gd name="T53" fmla="*/ 68 h 305"/>
              <a:gd name="T54" fmla="*/ 215 w 328"/>
              <a:gd name="T55" fmla="*/ 68 h 305"/>
              <a:gd name="T56" fmla="*/ 190 w 328"/>
              <a:gd name="T57" fmla="*/ 75 h 305"/>
              <a:gd name="T58" fmla="*/ 162 w 328"/>
              <a:gd name="T59" fmla="*/ 123 h 305"/>
              <a:gd name="T60" fmla="*/ 109 w 328"/>
              <a:gd name="T61" fmla="*/ 136 h 305"/>
              <a:gd name="T62" fmla="*/ 65 w 328"/>
              <a:gd name="T63" fmla="*/ 147 h 305"/>
              <a:gd name="T64" fmla="*/ 50 w 328"/>
              <a:gd name="T65" fmla="*/ 164 h 305"/>
              <a:gd name="T66" fmla="*/ 6 w 328"/>
              <a:gd name="T67" fmla="*/ 220 h 305"/>
              <a:gd name="T68" fmla="*/ 6 w 328"/>
              <a:gd name="T69" fmla="*/ 220 h 305"/>
              <a:gd name="T70" fmla="*/ 7 w 328"/>
              <a:gd name="T71" fmla="*/ 244 h 305"/>
              <a:gd name="T72" fmla="*/ 45 w 328"/>
              <a:gd name="T73" fmla="*/ 286 h 305"/>
              <a:gd name="T74" fmla="*/ 71 w 328"/>
              <a:gd name="T75" fmla="*/ 287 h 305"/>
              <a:gd name="T76" fmla="*/ 71 w 328"/>
              <a:gd name="T77" fmla="*/ 287 h 305"/>
              <a:gd name="T78" fmla="*/ 72 w 328"/>
              <a:gd name="T79" fmla="*/ 261 h 305"/>
              <a:gd name="T80" fmla="*/ 44 w 328"/>
              <a:gd name="T81" fmla="*/ 231 h 305"/>
              <a:gd name="T82" fmla="*/ 74 w 328"/>
              <a:gd name="T83" fmla="*/ 1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305">
                <a:moveTo>
                  <a:pt x="103" y="120"/>
                </a:moveTo>
                <a:cubicBezTo>
                  <a:pt x="96" y="137"/>
                  <a:pt x="77" y="145"/>
                  <a:pt x="61" y="138"/>
                </a:cubicBezTo>
                <a:cubicBezTo>
                  <a:pt x="44" y="131"/>
                  <a:pt x="36" y="112"/>
                  <a:pt x="43" y="96"/>
                </a:cubicBezTo>
                <a:cubicBezTo>
                  <a:pt x="50" y="79"/>
                  <a:pt x="69" y="72"/>
                  <a:pt x="85" y="78"/>
                </a:cubicBezTo>
                <a:cubicBezTo>
                  <a:pt x="101" y="85"/>
                  <a:pt x="109" y="104"/>
                  <a:pt x="103" y="120"/>
                </a:cubicBezTo>
                <a:close/>
                <a:moveTo>
                  <a:pt x="328" y="305"/>
                </a:moveTo>
                <a:cubicBezTo>
                  <a:pt x="328" y="185"/>
                  <a:pt x="328" y="185"/>
                  <a:pt x="328" y="185"/>
                </a:cubicBezTo>
                <a:cubicBezTo>
                  <a:pt x="246" y="128"/>
                  <a:pt x="246" y="128"/>
                  <a:pt x="246" y="128"/>
                </a:cubicBezTo>
                <a:cubicBezTo>
                  <a:pt x="236" y="64"/>
                  <a:pt x="236" y="64"/>
                  <a:pt x="236" y="64"/>
                </a:cubicBezTo>
                <a:cubicBezTo>
                  <a:pt x="164" y="0"/>
                  <a:pt x="164" y="0"/>
                  <a:pt x="164" y="0"/>
                </a:cubicBezTo>
                <a:moveTo>
                  <a:pt x="62" y="207"/>
                </a:moveTo>
                <a:cubicBezTo>
                  <a:pt x="76" y="233"/>
                  <a:pt x="107" y="273"/>
                  <a:pt x="110" y="276"/>
                </a:cubicBezTo>
                <a:cubicBezTo>
                  <a:pt x="114" y="279"/>
                  <a:pt x="124" y="284"/>
                  <a:pt x="132" y="284"/>
                </a:cubicBezTo>
                <a:cubicBezTo>
                  <a:pt x="145" y="283"/>
                  <a:pt x="156" y="277"/>
                  <a:pt x="162" y="268"/>
                </a:cubicBezTo>
                <a:cubicBezTo>
                  <a:pt x="215" y="208"/>
                  <a:pt x="215" y="208"/>
                  <a:pt x="215" y="208"/>
                </a:cubicBezTo>
                <a:cubicBezTo>
                  <a:pt x="293" y="225"/>
                  <a:pt x="293" y="225"/>
                  <a:pt x="293" y="225"/>
                </a:cubicBezTo>
                <a:cubicBezTo>
                  <a:pt x="303" y="227"/>
                  <a:pt x="313" y="221"/>
                  <a:pt x="315" y="211"/>
                </a:cubicBezTo>
                <a:cubicBezTo>
                  <a:pt x="315" y="211"/>
                  <a:pt x="315" y="211"/>
                  <a:pt x="315" y="211"/>
                </a:cubicBezTo>
                <a:cubicBezTo>
                  <a:pt x="317" y="201"/>
                  <a:pt x="311" y="192"/>
                  <a:pt x="301" y="190"/>
                </a:cubicBezTo>
                <a:cubicBezTo>
                  <a:pt x="212" y="170"/>
                  <a:pt x="212" y="170"/>
                  <a:pt x="212" y="170"/>
                </a:cubicBezTo>
                <a:cubicBezTo>
                  <a:pt x="206" y="169"/>
                  <a:pt x="199" y="171"/>
                  <a:pt x="195" y="176"/>
                </a:cubicBezTo>
                <a:cubicBezTo>
                  <a:pt x="155" y="214"/>
                  <a:pt x="155" y="214"/>
                  <a:pt x="155" y="214"/>
                </a:cubicBezTo>
                <a:cubicBezTo>
                  <a:pt x="155" y="214"/>
                  <a:pt x="138" y="174"/>
                  <a:pt x="135" y="167"/>
                </a:cubicBezTo>
                <a:cubicBezTo>
                  <a:pt x="178" y="157"/>
                  <a:pt x="178" y="157"/>
                  <a:pt x="178" y="157"/>
                </a:cubicBezTo>
                <a:cubicBezTo>
                  <a:pt x="182" y="156"/>
                  <a:pt x="187" y="153"/>
                  <a:pt x="189" y="149"/>
                </a:cubicBezTo>
                <a:cubicBezTo>
                  <a:pt x="221" y="93"/>
                  <a:pt x="221" y="93"/>
                  <a:pt x="221" y="93"/>
                </a:cubicBezTo>
                <a:cubicBezTo>
                  <a:pt x="226" y="84"/>
                  <a:pt x="223" y="73"/>
                  <a:pt x="215" y="68"/>
                </a:cubicBezTo>
                <a:cubicBezTo>
                  <a:pt x="215" y="68"/>
                  <a:pt x="215" y="68"/>
                  <a:pt x="215" y="68"/>
                </a:cubicBezTo>
                <a:cubicBezTo>
                  <a:pt x="206" y="63"/>
                  <a:pt x="195" y="66"/>
                  <a:pt x="190" y="75"/>
                </a:cubicBezTo>
                <a:cubicBezTo>
                  <a:pt x="162" y="123"/>
                  <a:pt x="162" y="123"/>
                  <a:pt x="162" y="123"/>
                </a:cubicBezTo>
                <a:cubicBezTo>
                  <a:pt x="109" y="136"/>
                  <a:pt x="109" y="136"/>
                  <a:pt x="109" y="136"/>
                </a:cubicBezTo>
                <a:cubicBezTo>
                  <a:pt x="65" y="147"/>
                  <a:pt x="65" y="147"/>
                  <a:pt x="65" y="147"/>
                </a:cubicBezTo>
                <a:cubicBezTo>
                  <a:pt x="50" y="164"/>
                  <a:pt x="50" y="164"/>
                  <a:pt x="50" y="164"/>
                </a:cubicBezTo>
                <a:cubicBezTo>
                  <a:pt x="6" y="220"/>
                  <a:pt x="6" y="220"/>
                  <a:pt x="6" y="220"/>
                </a:cubicBezTo>
                <a:cubicBezTo>
                  <a:pt x="6" y="220"/>
                  <a:pt x="6" y="220"/>
                  <a:pt x="6" y="220"/>
                </a:cubicBezTo>
                <a:cubicBezTo>
                  <a:pt x="0" y="227"/>
                  <a:pt x="0" y="238"/>
                  <a:pt x="7" y="244"/>
                </a:cubicBezTo>
                <a:cubicBezTo>
                  <a:pt x="45" y="286"/>
                  <a:pt x="45" y="286"/>
                  <a:pt x="45" y="286"/>
                </a:cubicBezTo>
                <a:cubicBezTo>
                  <a:pt x="52" y="293"/>
                  <a:pt x="64" y="294"/>
                  <a:pt x="71" y="287"/>
                </a:cubicBezTo>
                <a:cubicBezTo>
                  <a:pt x="71" y="287"/>
                  <a:pt x="71" y="287"/>
                  <a:pt x="71" y="287"/>
                </a:cubicBezTo>
                <a:cubicBezTo>
                  <a:pt x="78" y="280"/>
                  <a:pt x="79" y="268"/>
                  <a:pt x="72" y="261"/>
                </a:cubicBezTo>
                <a:cubicBezTo>
                  <a:pt x="44" y="231"/>
                  <a:pt x="44" y="231"/>
                  <a:pt x="44" y="231"/>
                </a:cubicBezTo>
                <a:cubicBezTo>
                  <a:pt x="74" y="192"/>
                  <a:pt x="74" y="192"/>
                  <a:pt x="74" y="19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CRMArticles_EFF5" title="Icon of two documents stacked together with writing on them">
            <a:extLst>
              <a:ext uri="{FF2B5EF4-FFF2-40B4-BE49-F238E27FC236}">
                <a16:creationId xmlns:a16="http://schemas.microsoft.com/office/drawing/2014/main" id="{E97A8E40-E480-4D40-9BF1-7F29043EBA22}"/>
              </a:ext>
            </a:extLst>
          </p:cNvPr>
          <p:cNvSpPr>
            <a:spLocks noChangeAspect="1" noEditPoints="1"/>
          </p:cNvSpPr>
          <p:nvPr/>
        </p:nvSpPr>
        <p:spPr bwMode="auto">
          <a:xfrm>
            <a:off x="854246" y="4645245"/>
            <a:ext cx="229194" cy="26456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PageEdit_EFB8" title="Icon of a document with a pencil on top of it">
            <a:extLst>
              <a:ext uri="{FF2B5EF4-FFF2-40B4-BE49-F238E27FC236}">
                <a16:creationId xmlns:a16="http://schemas.microsoft.com/office/drawing/2014/main" id="{30251022-0647-459E-8382-821AF638CD25}"/>
              </a:ext>
            </a:extLst>
          </p:cNvPr>
          <p:cNvSpPr>
            <a:spLocks noChangeAspect="1" noEditPoints="1"/>
          </p:cNvSpPr>
          <p:nvPr/>
        </p:nvSpPr>
        <p:spPr bwMode="auto">
          <a:xfrm>
            <a:off x="838223" y="5695757"/>
            <a:ext cx="261240" cy="27853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CompanyDirectory_EF0D" title="Icon of a directory or logbook">
            <a:extLst>
              <a:ext uri="{FF2B5EF4-FFF2-40B4-BE49-F238E27FC236}">
                <a16:creationId xmlns:a16="http://schemas.microsoft.com/office/drawing/2014/main" id="{144AC0C6-1F35-4AC8-8186-65531FE5C855}"/>
              </a:ext>
            </a:extLst>
          </p:cNvPr>
          <p:cNvSpPr>
            <a:spLocks noChangeAspect="1" noEditPoints="1"/>
          </p:cNvSpPr>
          <p:nvPr/>
        </p:nvSpPr>
        <p:spPr bwMode="auto">
          <a:xfrm>
            <a:off x="6635054" y="1470095"/>
            <a:ext cx="265116" cy="294604"/>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Page2_E7C3" title="Icon of a document">
            <a:extLst>
              <a:ext uri="{FF2B5EF4-FFF2-40B4-BE49-F238E27FC236}">
                <a16:creationId xmlns:a16="http://schemas.microsoft.com/office/drawing/2014/main" id="{641541CD-0AFF-4B71-A044-58BE18E6D7BD}"/>
              </a:ext>
            </a:extLst>
          </p:cNvPr>
          <p:cNvSpPr>
            <a:spLocks noChangeAspect="1" noEditPoints="1"/>
          </p:cNvSpPr>
          <p:nvPr/>
        </p:nvSpPr>
        <p:spPr bwMode="auto">
          <a:xfrm>
            <a:off x="6646562" y="2523104"/>
            <a:ext cx="242100" cy="302516"/>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ibbon_E9D1" title="Icon of a ribbon award">
            <a:extLst>
              <a:ext uri="{FF2B5EF4-FFF2-40B4-BE49-F238E27FC236}">
                <a16:creationId xmlns:a16="http://schemas.microsoft.com/office/drawing/2014/main" id="{34794286-550B-426B-B1FE-B978F1431FC2}"/>
              </a:ext>
            </a:extLst>
          </p:cNvPr>
          <p:cNvSpPr>
            <a:spLocks noChangeAspect="1" noEditPoints="1"/>
          </p:cNvSpPr>
          <p:nvPr/>
        </p:nvSpPr>
        <p:spPr bwMode="auto">
          <a:xfrm>
            <a:off x="6668940" y="3560725"/>
            <a:ext cx="197344" cy="31913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boy" title="Icon of a man">
            <a:extLst>
              <a:ext uri="{FF2B5EF4-FFF2-40B4-BE49-F238E27FC236}">
                <a16:creationId xmlns:a16="http://schemas.microsoft.com/office/drawing/2014/main" id="{EDDBC418-A38B-4014-9D1F-86A3C68373F2}"/>
              </a:ext>
            </a:extLst>
          </p:cNvPr>
          <p:cNvSpPr>
            <a:spLocks noChangeAspect="1" noEditPoints="1"/>
          </p:cNvSpPr>
          <p:nvPr/>
        </p:nvSpPr>
        <p:spPr bwMode="auto">
          <a:xfrm>
            <a:off x="6641841" y="5670512"/>
            <a:ext cx="251542" cy="32740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manager" title="Icon of three people with lines connecting them">
            <a:extLst>
              <a:ext uri="{FF2B5EF4-FFF2-40B4-BE49-F238E27FC236}">
                <a16:creationId xmlns:a16="http://schemas.microsoft.com/office/drawing/2014/main" id="{1019F217-75D4-48E1-9CC7-9D8F59CD4C06}"/>
              </a:ext>
            </a:extLst>
          </p:cNvPr>
          <p:cNvSpPr>
            <a:spLocks noChangeAspect="1" noEditPoints="1"/>
          </p:cNvSpPr>
          <p:nvPr/>
        </p:nvSpPr>
        <p:spPr bwMode="auto">
          <a:xfrm>
            <a:off x="6615207" y="4569841"/>
            <a:ext cx="304810" cy="30723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702941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Rounded Corners 97">
            <a:extLst>
              <a:ext uri="{FF2B5EF4-FFF2-40B4-BE49-F238E27FC236}">
                <a16:creationId xmlns:a16="http://schemas.microsoft.com/office/drawing/2014/main" id="{C5298847-1FAD-49E8-AF99-08C91478E28F}"/>
              </a:ext>
            </a:extLst>
          </p:cNvPr>
          <p:cNvSpPr/>
          <p:nvPr/>
        </p:nvSpPr>
        <p:spPr bwMode="auto">
          <a:xfrm>
            <a:off x="10606981" y="5207457"/>
            <a:ext cx="1037332" cy="1107617"/>
          </a:xfrm>
          <a:prstGeom prst="roundRect">
            <a:avLst>
              <a:gd name="adj" fmla="val 3641"/>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638DD349-B61F-466F-8AE2-09581EB43F2A}"/>
              </a:ext>
            </a:extLst>
          </p:cNvPr>
          <p:cNvSpPr>
            <a:spLocks noGrp="1"/>
          </p:cNvSpPr>
          <p:nvPr>
            <p:ph type="title"/>
          </p:nvPr>
        </p:nvSpPr>
        <p:spPr>
          <a:xfrm>
            <a:off x="588963" y="457200"/>
            <a:ext cx="11017250" cy="492125"/>
          </a:xfrm>
        </p:spPr>
        <p:txBody>
          <a:bodyPr/>
          <a:lstStyle/>
          <a:p>
            <a:r>
              <a:rPr lang="en-US"/>
              <a:t>Event Structure</a:t>
            </a:r>
          </a:p>
        </p:txBody>
      </p:sp>
      <p:sp>
        <p:nvSpPr>
          <p:cNvPr id="2" name="Footer Placeholder 1">
            <a:extLst>
              <a:ext uri="{FF2B5EF4-FFF2-40B4-BE49-F238E27FC236}">
                <a16:creationId xmlns:a16="http://schemas.microsoft.com/office/drawing/2014/main" id="{A4C98C71-F1F9-475F-B73B-1C9840A5DA51}"/>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16" name="Slide Number Placeholder 15">
            <a:extLst>
              <a:ext uri="{FF2B5EF4-FFF2-40B4-BE49-F238E27FC236}">
                <a16:creationId xmlns:a16="http://schemas.microsoft.com/office/drawing/2014/main" id="{2DEAC481-6B7E-4C43-A084-445C5D357EE1}"/>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B75C3D-5A85-4376-BFF9-9D28D592296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9EC9386D-1155-49CC-9F75-9DB3A084D514}"/>
              </a:ext>
            </a:extLst>
          </p:cNvPr>
          <p:cNvSpPr txBox="1"/>
          <p:nvPr/>
        </p:nvSpPr>
        <p:spPr>
          <a:xfrm>
            <a:off x="588964" y="1436686"/>
            <a:ext cx="2824162" cy="4832351"/>
          </a:xfrm>
          <a:prstGeom prst="rect">
            <a:avLst/>
          </a:prstGeom>
          <a:solidFill>
            <a:schemeClr val="accent3"/>
          </a:solidFill>
          <a:ln w="6350">
            <a:noFill/>
          </a:ln>
        </p:spPr>
        <p:txBody>
          <a:bodyPr wrap="square" lIns="274320" tIns="45720" rIns="274320" bIns="45720" anchor="ctr">
            <a:no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t>Three consecutive, </a:t>
            </a:r>
            <a:b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t>full 8-hr days</a:t>
            </a: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t>Recommended </a:t>
            </a:r>
            <a:b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t>9am-5pm </a:t>
            </a:r>
            <a:b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solidFill>
                  <a:srgbClr val="FFFFFF"/>
                </a:solidFill>
                <a:effectLst/>
                <a:uLnTx/>
                <a:uFillTx/>
                <a:latin typeface="Segoe UI Semibold"/>
                <a:ea typeface="Segoe UI" panose="020B0502040204020203" pitchFamily="34" charset="0"/>
                <a:cs typeface="Segoe UI" panose="020B0502040204020203" pitchFamily="34" charset="0"/>
              </a:rPr>
              <a:t>local time</a:t>
            </a:r>
          </a:p>
        </p:txBody>
      </p:sp>
      <p:sp>
        <p:nvSpPr>
          <p:cNvPr id="37" name="TextBox 36" hidden="1">
            <a:extLst>
              <a:ext uri="{FF2B5EF4-FFF2-40B4-BE49-F238E27FC236}">
                <a16:creationId xmlns:a16="http://schemas.microsoft.com/office/drawing/2014/main" id="{A770CEB2-3561-428E-99E7-E7358B10489E}"/>
              </a:ext>
            </a:extLst>
          </p:cNvPr>
          <p:cNvSpPr txBox="1"/>
          <p:nvPr/>
        </p:nvSpPr>
        <p:spPr>
          <a:xfrm>
            <a:off x="1877583" y="2672117"/>
            <a:ext cx="7561308" cy="36388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C68A8602-E842-41A7-BA70-AD166FEB87A7}"/>
              </a:ext>
            </a:extLst>
          </p:cNvPr>
          <p:cNvSpPr/>
          <p:nvPr/>
        </p:nvSpPr>
        <p:spPr bwMode="auto">
          <a:xfrm>
            <a:off x="3413126" y="1436688"/>
            <a:ext cx="8188323" cy="4832350"/>
          </a:xfrm>
          <a:custGeom>
            <a:avLst/>
            <a:gdLst>
              <a:gd name="connsiteX0" fmla="*/ 0 w 11060113"/>
              <a:gd name="connsiteY0" fmla="*/ 0 h 4333558"/>
              <a:gd name="connsiteX1" fmla="*/ 11060113 w 11060113"/>
              <a:gd name="connsiteY1" fmla="*/ 0 h 4333558"/>
              <a:gd name="connsiteX2" fmla="*/ 11060113 w 11060113"/>
              <a:gd name="connsiteY2" fmla="*/ 4333558 h 4333558"/>
              <a:gd name="connsiteX3" fmla="*/ 0 w 11060113"/>
              <a:gd name="connsiteY3" fmla="*/ 4333558 h 4333558"/>
              <a:gd name="connsiteX4" fmla="*/ 0 w 11060113"/>
              <a:gd name="connsiteY4" fmla="*/ 0 h 4333558"/>
              <a:gd name="connsiteX0" fmla="*/ 11060113 w 11151553"/>
              <a:gd name="connsiteY0" fmla="*/ 0 h 4333558"/>
              <a:gd name="connsiteX1" fmla="*/ 11060113 w 11151553"/>
              <a:gd name="connsiteY1" fmla="*/ 4333558 h 4333558"/>
              <a:gd name="connsiteX2" fmla="*/ 0 w 11151553"/>
              <a:gd name="connsiteY2" fmla="*/ 4333558 h 4333558"/>
              <a:gd name="connsiteX3" fmla="*/ 0 w 11151553"/>
              <a:gd name="connsiteY3" fmla="*/ 0 h 4333558"/>
              <a:gd name="connsiteX4" fmla="*/ 11151553 w 11151553"/>
              <a:gd name="connsiteY4" fmla="*/ 91440 h 4333558"/>
              <a:gd name="connsiteX0" fmla="*/ 11060113 w 11060113"/>
              <a:gd name="connsiteY0" fmla="*/ 0 h 4333558"/>
              <a:gd name="connsiteX1" fmla="*/ 11060113 w 11060113"/>
              <a:gd name="connsiteY1" fmla="*/ 4333558 h 4333558"/>
              <a:gd name="connsiteX2" fmla="*/ 0 w 11060113"/>
              <a:gd name="connsiteY2" fmla="*/ 4333558 h 4333558"/>
              <a:gd name="connsiteX3" fmla="*/ 0 w 11060113"/>
              <a:gd name="connsiteY3" fmla="*/ 0 h 4333558"/>
            </a:gdLst>
            <a:ahLst/>
            <a:cxnLst>
              <a:cxn ang="0">
                <a:pos x="connsiteX0" y="connsiteY0"/>
              </a:cxn>
              <a:cxn ang="0">
                <a:pos x="connsiteX1" y="connsiteY1"/>
              </a:cxn>
              <a:cxn ang="0">
                <a:pos x="connsiteX2" y="connsiteY2"/>
              </a:cxn>
              <a:cxn ang="0">
                <a:pos x="connsiteX3" y="connsiteY3"/>
              </a:cxn>
            </a:cxnLst>
            <a:rect l="l" t="t" r="r" b="b"/>
            <a:pathLst>
              <a:path w="11060113" h="4333558">
                <a:moveTo>
                  <a:pt x="11060113" y="0"/>
                </a:moveTo>
                <a:lnTo>
                  <a:pt x="11060113" y="4333558"/>
                </a:lnTo>
                <a:lnTo>
                  <a:pt x="0" y="4333558"/>
                </a:lnTo>
                <a:lnTo>
                  <a:pt x="0" y="0"/>
                </a:lnTo>
              </a:path>
            </a:pathLst>
          </a:custGeom>
          <a:solidFill>
            <a:srgbClr val="F2F2F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da-DK" sz="105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endParaRPr>
          </a:p>
        </p:txBody>
      </p:sp>
      <p:sp>
        <p:nvSpPr>
          <p:cNvPr id="38" name="TextBox 37">
            <a:extLst>
              <a:ext uri="{FF2B5EF4-FFF2-40B4-BE49-F238E27FC236}">
                <a16:creationId xmlns:a16="http://schemas.microsoft.com/office/drawing/2014/main" id="{C747DE12-E5FA-47B2-AA2B-DF29CAAD64C5}"/>
              </a:ext>
            </a:extLst>
          </p:cNvPr>
          <p:cNvSpPr txBox="1"/>
          <p:nvPr/>
        </p:nvSpPr>
        <p:spPr>
          <a:xfrm>
            <a:off x="4165601" y="1815749"/>
            <a:ext cx="721359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Group kick-off</a:t>
            </a:r>
            <a:endParaRPr kumimoji="0" lang="en-US" sz="18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73A5D064-15B8-4D9A-A91B-EF18BF642325}"/>
              </a:ext>
            </a:extLst>
          </p:cNvPr>
          <p:cNvSpPr txBox="1"/>
          <p:nvPr/>
        </p:nvSpPr>
        <p:spPr>
          <a:xfrm>
            <a:off x="4165601" y="2569040"/>
            <a:ext cx="721359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Meet with your team and proctor</a:t>
            </a:r>
            <a:endParaRPr kumimoji="0" lang="en-US" sz="18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52B43B2F-657B-42BA-B7D1-529E87F1714C}"/>
              </a:ext>
            </a:extLst>
          </p:cNvPr>
          <p:cNvSpPr txBox="1"/>
          <p:nvPr/>
        </p:nvSpPr>
        <p:spPr>
          <a:xfrm>
            <a:off x="4165601" y="3322331"/>
            <a:ext cx="721359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Discuss and select an idea for the first challenge</a:t>
            </a:r>
            <a:endParaRPr kumimoji="0" lang="en-US" sz="18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E580E773-0136-46F6-A126-EC1B6750369E}"/>
              </a:ext>
            </a:extLst>
          </p:cNvPr>
          <p:cNvSpPr txBox="1"/>
          <p:nvPr/>
        </p:nvSpPr>
        <p:spPr>
          <a:xfrm>
            <a:off x="4165601" y="4075622"/>
            <a:ext cx="721359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Build a solution for each challenge and review with your proctor </a:t>
            </a:r>
            <a:endParaRPr kumimoji="0" lang="en-US" sz="18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C04CF218-4FBC-4C33-A38A-B59F04A98B7A}"/>
              </a:ext>
            </a:extLst>
          </p:cNvPr>
          <p:cNvSpPr txBox="1"/>
          <p:nvPr/>
        </p:nvSpPr>
        <p:spPr>
          <a:xfrm>
            <a:off x="4165601" y="4828913"/>
            <a:ext cx="721359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Move on to next challenge until you complete the hackathon</a:t>
            </a:r>
            <a:endParaRPr kumimoji="0" lang="en-US" sz="18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2B420BC4-87C3-4211-9E1A-BB1F89EC5688}"/>
              </a:ext>
            </a:extLst>
          </p:cNvPr>
          <p:cNvSpPr txBox="1"/>
          <p:nvPr/>
        </p:nvSpPr>
        <p:spPr>
          <a:xfrm>
            <a:off x="4165601" y="5582201"/>
            <a:ext cx="721359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Badge certification (at conclusion of hackathon)</a:t>
            </a:r>
            <a:endParaRPr kumimoji="0" lang="en-US" sz="18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grpSp>
        <p:nvGrpSpPr>
          <p:cNvPr id="46" name="Group 45">
            <a:extLst>
              <a:ext uri="{FF2B5EF4-FFF2-40B4-BE49-F238E27FC236}">
                <a16:creationId xmlns:a16="http://schemas.microsoft.com/office/drawing/2014/main" id="{BCDFA6C5-86E8-4BE6-A05F-60C7F87C33A4}"/>
              </a:ext>
            </a:extLst>
          </p:cNvPr>
          <p:cNvGrpSpPr/>
          <p:nvPr/>
        </p:nvGrpSpPr>
        <p:grpSpPr>
          <a:xfrm>
            <a:off x="831652" y="1120358"/>
            <a:ext cx="535640" cy="632660"/>
            <a:chOff x="679591" y="1833780"/>
            <a:chExt cx="416132" cy="491505"/>
          </a:xfrm>
        </p:grpSpPr>
        <p:sp>
          <p:nvSpPr>
            <p:cNvPr id="47" name="Rectangle 46">
              <a:extLst>
                <a:ext uri="{FF2B5EF4-FFF2-40B4-BE49-F238E27FC236}">
                  <a16:creationId xmlns:a16="http://schemas.microsoft.com/office/drawing/2014/main" id="{6CFCB4C8-1A43-424C-A80D-2980948EA0F0}"/>
                </a:ext>
              </a:extLst>
            </p:cNvPr>
            <p:cNvSpPr/>
            <p:nvPr/>
          </p:nvSpPr>
          <p:spPr>
            <a:xfrm rot="2700000">
              <a:off x="682315" y="1911877"/>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381B0B67-EF17-4E30-B82F-810B64CBE182}"/>
                </a:ext>
              </a:extLst>
            </p:cNvPr>
            <p:cNvSpPr/>
            <p:nvPr/>
          </p:nvSpPr>
          <p:spPr>
            <a:xfrm rot="2700000">
              <a:off x="679591" y="1833780"/>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50" name="Straight Connector 49">
            <a:extLst>
              <a:ext uri="{FF2B5EF4-FFF2-40B4-BE49-F238E27FC236}">
                <a16:creationId xmlns:a16="http://schemas.microsoft.com/office/drawing/2014/main" id="{C01A58E6-E166-46F0-8F29-2990D588CE3E}"/>
              </a:ext>
            </a:extLst>
          </p:cNvPr>
          <p:cNvCxnSpPr/>
          <p:nvPr/>
        </p:nvCxnSpPr>
        <p:spPr>
          <a:xfrm>
            <a:off x="870404" y="5102785"/>
            <a:ext cx="120718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C672519-4651-4BAD-B1D1-042969FFFA98}"/>
              </a:ext>
            </a:extLst>
          </p:cNvPr>
          <p:cNvCxnSpPr>
            <a:cxnSpLocks/>
          </p:cNvCxnSpPr>
          <p:nvPr/>
        </p:nvCxnSpPr>
        <p:spPr>
          <a:xfrm>
            <a:off x="4165600" y="2346283"/>
            <a:ext cx="7213599" cy="0"/>
          </a:xfrm>
          <a:prstGeom prst="line">
            <a:avLst/>
          </a:prstGeom>
          <a:noFill/>
          <a:ln w="6350" cap="flat" cmpd="sng" algn="ctr">
            <a:solidFill>
              <a:srgbClr val="FFFFFF">
                <a:lumMod val="75000"/>
              </a:srgbClr>
            </a:solidFill>
            <a:prstDash val="dash"/>
            <a:headEnd type="none"/>
            <a:tailEnd type="none" w="sm" len="sm"/>
          </a:ln>
          <a:effectLst/>
        </p:spPr>
      </p:cxnSp>
      <p:cxnSp>
        <p:nvCxnSpPr>
          <p:cNvPr id="53" name="Straight Connector 52">
            <a:extLst>
              <a:ext uri="{FF2B5EF4-FFF2-40B4-BE49-F238E27FC236}">
                <a16:creationId xmlns:a16="http://schemas.microsoft.com/office/drawing/2014/main" id="{41EFBED8-A8F0-4B26-B5F0-35ED96599ACB}"/>
              </a:ext>
            </a:extLst>
          </p:cNvPr>
          <p:cNvCxnSpPr>
            <a:cxnSpLocks/>
          </p:cNvCxnSpPr>
          <p:nvPr/>
        </p:nvCxnSpPr>
        <p:spPr>
          <a:xfrm>
            <a:off x="4165600" y="3099574"/>
            <a:ext cx="7213599" cy="0"/>
          </a:xfrm>
          <a:prstGeom prst="line">
            <a:avLst/>
          </a:prstGeom>
          <a:noFill/>
          <a:ln w="6350" cap="flat" cmpd="sng" algn="ctr">
            <a:solidFill>
              <a:srgbClr val="FFFFFF">
                <a:lumMod val="75000"/>
              </a:srgbClr>
            </a:solidFill>
            <a:prstDash val="dash"/>
            <a:headEnd type="none"/>
            <a:tailEnd type="none" w="sm" len="sm"/>
          </a:ln>
          <a:effectLst/>
        </p:spPr>
      </p:cxnSp>
      <p:cxnSp>
        <p:nvCxnSpPr>
          <p:cNvPr id="54" name="Straight Connector 53">
            <a:extLst>
              <a:ext uri="{FF2B5EF4-FFF2-40B4-BE49-F238E27FC236}">
                <a16:creationId xmlns:a16="http://schemas.microsoft.com/office/drawing/2014/main" id="{E67D7476-4CE2-4B23-83E1-EF2AD97FBDB5}"/>
              </a:ext>
            </a:extLst>
          </p:cNvPr>
          <p:cNvCxnSpPr>
            <a:cxnSpLocks/>
          </p:cNvCxnSpPr>
          <p:nvPr/>
        </p:nvCxnSpPr>
        <p:spPr>
          <a:xfrm>
            <a:off x="4165600" y="3852865"/>
            <a:ext cx="7213599" cy="0"/>
          </a:xfrm>
          <a:prstGeom prst="line">
            <a:avLst/>
          </a:prstGeom>
          <a:noFill/>
          <a:ln w="6350" cap="flat" cmpd="sng" algn="ctr">
            <a:solidFill>
              <a:srgbClr val="FFFFFF">
                <a:lumMod val="75000"/>
              </a:srgbClr>
            </a:solidFill>
            <a:prstDash val="dash"/>
            <a:headEnd type="none"/>
            <a:tailEnd type="none" w="sm" len="sm"/>
          </a:ln>
          <a:effectLst/>
        </p:spPr>
      </p:cxnSp>
      <p:cxnSp>
        <p:nvCxnSpPr>
          <p:cNvPr id="55" name="Straight Connector 54">
            <a:extLst>
              <a:ext uri="{FF2B5EF4-FFF2-40B4-BE49-F238E27FC236}">
                <a16:creationId xmlns:a16="http://schemas.microsoft.com/office/drawing/2014/main" id="{EC2DAC9E-1BFC-4D91-B883-F650C654E5FD}"/>
              </a:ext>
            </a:extLst>
          </p:cNvPr>
          <p:cNvCxnSpPr>
            <a:cxnSpLocks/>
          </p:cNvCxnSpPr>
          <p:nvPr/>
        </p:nvCxnSpPr>
        <p:spPr>
          <a:xfrm>
            <a:off x="4165600" y="4606156"/>
            <a:ext cx="7213599" cy="0"/>
          </a:xfrm>
          <a:prstGeom prst="line">
            <a:avLst/>
          </a:prstGeom>
          <a:noFill/>
          <a:ln w="6350" cap="flat" cmpd="sng" algn="ctr">
            <a:solidFill>
              <a:srgbClr val="FFFFFF">
                <a:lumMod val="75000"/>
              </a:srgbClr>
            </a:solidFill>
            <a:prstDash val="dash"/>
            <a:headEnd type="none"/>
            <a:tailEnd type="none" w="sm" len="sm"/>
          </a:ln>
          <a:effectLst/>
        </p:spPr>
      </p:cxnSp>
      <p:cxnSp>
        <p:nvCxnSpPr>
          <p:cNvPr id="56" name="Straight Connector 55">
            <a:extLst>
              <a:ext uri="{FF2B5EF4-FFF2-40B4-BE49-F238E27FC236}">
                <a16:creationId xmlns:a16="http://schemas.microsoft.com/office/drawing/2014/main" id="{A0E0DA66-2E01-4D68-9CDE-1843EC2CD551}"/>
              </a:ext>
            </a:extLst>
          </p:cNvPr>
          <p:cNvCxnSpPr>
            <a:cxnSpLocks/>
          </p:cNvCxnSpPr>
          <p:nvPr/>
        </p:nvCxnSpPr>
        <p:spPr>
          <a:xfrm>
            <a:off x="4165600" y="5359447"/>
            <a:ext cx="7213599" cy="0"/>
          </a:xfrm>
          <a:prstGeom prst="line">
            <a:avLst/>
          </a:prstGeom>
          <a:noFill/>
          <a:ln w="6350" cap="flat" cmpd="sng" algn="ctr">
            <a:solidFill>
              <a:srgbClr val="FFFFFF">
                <a:lumMod val="75000"/>
              </a:srgbClr>
            </a:solidFill>
            <a:prstDash val="dash"/>
            <a:headEnd type="none"/>
            <a:tailEnd type="none" w="sm" len="sm"/>
          </a:ln>
          <a:effectLst/>
        </p:spPr>
      </p:cxnSp>
      <p:grpSp>
        <p:nvGrpSpPr>
          <p:cNvPr id="72" name="Graphic 32">
            <a:extLst>
              <a:ext uri="{FF2B5EF4-FFF2-40B4-BE49-F238E27FC236}">
                <a16:creationId xmlns:a16="http://schemas.microsoft.com/office/drawing/2014/main" id="{73470FCE-D07D-4356-A389-2FA3E142E1E1}"/>
              </a:ext>
            </a:extLst>
          </p:cNvPr>
          <p:cNvGrpSpPr/>
          <p:nvPr/>
        </p:nvGrpSpPr>
        <p:grpSpPr>
          <a:xfrm flipH="1">
            <a:off x="3692634" y="1881147"/>
            <a:ext cx="304000" cy="176982"/>
            <a:chOff x="7141844" y="4788978"/>
            <a:chExt cx="353187" cy="174498"/>
          </a:xfrm>
          <a:solidFill>
            <a:srgbClr val="FFB900"/>
          </a:solidFill>
        </p:grpSpPr>
        <p:sp>
          <p:nvSpPr>
            <p:cNvPr id="73" name="Graphic 32">
              <a:extLst>
                <a:ext uri="{FF2B5EF4-FFF2-40B4-BE49-F238E27FC236}">
                  <a16:creationId xmlns:a16="http://schemas.microsoft.com/office/drawing/2014/main" id="{7DBD7BC0-A504-4FF6-B58C-F2D9577B9C82}"/>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Graphic 32">
              <a:extLst>
                <a:ext uri="{FF2B5EF4-FFF2-40B4-BE49-F238E27FC236}">
                  <a16:creationId xmlns:a16="http://schemas.microsoft.com/office/drawing/2014/main" id="{80115D08-4AF4-45BE-B787-035B7C70C41C}"/>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9" name="Graphic 32">
            <a:extLst>
              <a:ext uri="{FF2B5EF4-FFF2-40B4-BE49-F238E27FC236}">
                <a16:creationId xmlns:a16="http://schemas.microsoft.com/office/drawing/2014/main" id="{666C6254-E020-420D-82A5-2538BEBCD8ED}"/>
              </a:ext>
            </a:extLst>
          </p:cNvPr>
          <p:cNvGrpSpPr/>
          <p:nvPr/>
        </p:nvGrpSpPr>
        <p:grpSpPr>
          <a:xfrm flipH="1">
            <a:off x="3692634" y="2634438"/>
            <a:ext cx="304000" cy="176982"/>
            <a:chOff x="7141844" y="4788978"/>
            <a:chExt cx="353187" cy="174498"/>
          </a:xfrm>
          <a:solidFill>
            <a:srgbClr val="FFB900"/>
          </a:solidFill>
        </p:grpSpPr>
        <p:sp>
          <p:nvSpPr>
            <p:cNvPr id="80" name="Graphic 32">
              <a:extLst>
                <a:ext uri="{FF2B5EF4-FFF2-40B4-BE49-F238E27FC236}">
                  <a16:creationId xmlns:a16="http://schemas.microsoft.com/office/drawing/2014/main" id="{19803C20-490C-4408-874A-260E9963AB27}"/>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Graphic 32">
              <a:extLst>
                <a:ext uri="{FF2B5EF4-FFF2-40B4-BE49-F238E27FC236}">
                  <a16:creationId xmlns:a16="http://schemas.microsoft.com/office/drawing/2014/main" id="{9CCA0124-4BDB-46AD-BD3C-3AB38357E6DD}"/>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2" name="Graphic 32">
            <a:extLst>
              <a:ext uri="{FF2B5EF4-FFF2-40B4-BE49-F238E27FC236}">
                <a16:creationId xmlns:a16="http://schemas.microsoft.com/office/drawing/2014/main" id="{D075BB14-9E2D-40B4-934E-B1522607ED5E}"/>
              </a:ext>
            </a:extLst>
          </p:cNvPr>
          <p:cNvGrpSpPr/>
          <p:nvPr/>
        </p:nvGrpSpPr>
        <p:grpSpPr>
          <a:xfrm flipH="1">
            <a:off x="3692634" y="3387728"/>
            <a:ext cx="304000" cy="176982"/>
            <a:chOff x="7141844" y="4788978"/>
            <a:chExt cx="353187" cy="174498"/>
          </a:xfrm>
          <a:solidFill>
            <a:srgbClr val="FFB900"/>
          </a:solidFill>
        </p:grpSpPr>
        <p:sp>
          <p:nvSpPr>
            <p:cNvPr id="83" name="Graphic 32">
              <a:extLst>
                <a:ext uri="{FF2B5EF4-FFF2-40B4-BE49-F238E27FC236}">
                  <a16:creationId xmlns:a16="http://schemas.microsoft.com/office/drawing/2014/main" id="{E93DE326-5C7F-4A6D-A63C-DA122AB52306}"/>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Graphic 32">
              <a:extLst>
                <a:ext uri="{FF2B5EF4-FFF2-40B4-BE49-F238E27FC236}">
                  <a16:creationId xmlns:a16="http://schemas.microsoft.com/office/drawing/2014/main" id="{8BC81D83-F4CD-42E1-8272-57B187645DBC}"/>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5" name="Graphic 32">
            <a:extLst>
              <a:ext uri="{FF2B5EF4-FFF2-40B4-BE49-F238E27FC236}">
                <a16:creationId xmlns:a16="http://schemas.microsoft.com/office/drawing/2014/main" id="{7A334931-8808-49C1-8AD4-C5DC0338D6BE}"/>
              </a:ext>
            </a:extLst>
          </p:cNvPr>
          <p:cNvGrpSpPr/>
          <p:nvPr/>
        </p:nvGrpSpPr>
        <p:grpSpPr>
          <a:xfrm flipH="1">
            <a:off x="3692634" y="4141019"/>
            <a:ext cx="304000" cy="176982"/>
            <a:chOff x="7141844" y="4788978"/>
            <a:chExt cx="353187" cy="174498"/>
          </a:xfrm>
          <a:solidFill>
            <a:srgbClr val="FFB900"/>
          </a:solidFill>
        </p:grpSpPr>
        <p:sp>
          <p:nvSpPr>
            <p:cNvPr id="86" name="Graphic 32">
              <a:extLst>
                <a:ext uri="{FF2B5EF4-FFF2-40B4-BE49-F238E27FC236}">
                  <a16:creationId xmlns:a16="http://schemas.microsoft.com/office/drawing/2014/main" id="{EE402A33-4235-4BF6-9E6D-E67B5959DBAB}"/>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Graphic 32">
              <a:extLst>
                <a:ext uri="{FF2B5EF4-FFF2-40B4-BE49-F238E27FC236}">
                  <a16:creationId xmlns:a16="http://schemas.microsoft.com/office/drawing/2014/main" id="{0CCC1ED9-B4B9-4631-8CE3-EBE7288101D2}"/>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 name="Graphic 32">
            <a:extLst>
              <a:ext uri="{FF2B5EF4-FFF2-40B4-BE49-F238E27FC236}">
                <a16:creationId xmlns:a16="http://schemas.microsoft.com/office/drawing/2014/main" id="{B4E042CD-6AF3-458C-AB7F-96E5DBAECE08}"/>
              </a:ext>
            </a:extLst>
          </p:cNvPr>
          <p:cNvGrpSpPr/>
          <p:nvPr/>
        </p:nvGrpSpPr>
        <p:grpSpPr>
          <a:xfrm flipH="1">
            <a:off x="3692634" y="4894310"/>
            <a:ext cx="304000" cy="176982"/>
            <a:chOff x="7141844" y="4788978"/>
            <a:chExt cx="353187" cy="174498"/>
          </a:xfrm>
          <a:solidFill>
            <a:srgbClr val="FFB900"/>
          </a:solidFill>
        </p:grpSpPr>
        <p:sp>
          <p:nvSpPr>
            <p:cNvPr id="93" name="Graphic 32">
              <a:extLst>
                <a:ext uri="{FF2B5EF4-FFF2-40B4-BE49-F238E27FC236}">
                  <a16:creationId xmlns:a16="http://schemas.microsoft.com/office/drawing/2014/main" id="{11886861-0168-4BCE-980C-ADA444BE33A3}"/>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Graphic 32">
              <a:extLst>
                <a:ext uri="{FF2B5EF4-FFF2-40B4-BE49-F238E27FC236}">
                  <a16:creationId xmlns:a16="http://schemas.microsoft.com/office/drawing/2014/main" id="{83B0927A-2F92-400E-8B1B-70C45A274E0E}"/>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5" name="Graphic 32">
            <a:extLst>
              <a:ext uri="{FF2B5EF4-FFF2-40B4-BE49-F238E27FC236}">
                <a16:creationId xmlns:a16="http://schemas.microsoft.com/office/drawing/2014/main" id="{4A6E3510-B547-4C99-8727-FABE269CFE75}"/>
              </a:ext>
            </a:extLst>
          </p:cNvPr>
          <p:cNvGrpSpPr/>
          <p:nvPr/>
        </p:nvGrpSpPr>
        <p:grpSpPr>
          <a:xfrm flipH="1">
            <a:off x="3692634" y="5647598"/>
            <a:ext cx="304000" cy="176982"/>
            <a:chOff x="7141844" y="4788978"/>
            <a:chExt cx="353187" cy="174498"/>
          </a:xfrm>
          <a:solidFill>
            <a:srgbClr val="FFB900"/>
          </a:solidFill>
        </p:grpSpPr>
        <p:sp>
          <p:nvSpPr>
            <p:cNvPr id="96" name="Graphic 32">
              <a:extLst>
                <a:ext uri="{FF2B5EF4-FFF2-40B4-BE49-F238E27FC236}">
                  <a16:creationId xmlns:a16="http://schemas.microsoft.com/office/drawing/2014/main" id="{58DC408E-BA09-464D-90DD-EEFA59149779}"/>
                </a:ext>
              </a:extLst>
            </p:cNvPr>
            <p:cNvSpPr/>
            <p:nvPr/>
          </p:nvSpPr>
          <p:spPr>
            <a:xfrm>
              <a:off x="714184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Graphic 32">
              <a:extLst>
                <a:ext uri="{FF2B5EF4-FFF2-40B4-BE49-F238E27FC236}">
                  <a16:creationId xmlns:a16="http://schemas.microsoft.com/office/drawing/2014/main" id="{18524FA3-D736-426C-81C5-2C59450DBECD}"/>
                </a:ext>
              </a:extLst>
            </p:cNvPr>
            <p:cNvSpPr/>
            <p:nvPr/>
          </p:nvSpPr>
          <p:spPr>
            <a:xfrm>
              <a:off x="7313294" y="4788978"/>
              <a:ext cx="181737" cy="174498"/>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9" name="Clock_E917" title="Icon of a clock">
            <a:extLst>
              <a:ext uri="{FF2B5EF4-FFF2-40B4-BE49-F238E27FC236}">
                <a16:creationId xmlns:a16="http://schemas.microsoft.com/office/drawing/2014/main" id="{62E49E2B-3C35-41A3-9F7D-DB4FE32DE638}"/>
              </a:ext>
            </a:extLst>
          </p:cNvPr>
          <p:cNvSpPr>
            <a:spLocks noChangeAspect="1" noEditPoints="1"/>
          </p:cNvSpPr>
          <p:nvPr/>
        </p:nvSpPr>
        <p:spPr bwMode="auto">
          <a:xfrm>
            <a:off x="952697" y="1229016"/>
            <a:ext cx="293550" cy="293692"/>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131050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8DD349-B61F-466F-8AE2-09581EB43F2A}"/>
              </a:ext>
            </a:extLst>
          </p:cNvPr>
          <p:cNvSpPr>
            <a:spLocks noGrp="1"/>
          </p:cNvSpPr>
          <p:nvPr>
            <p:ph type="title"/>
          </p:nvPr>
        </p:nvSpPr>
        <p:spPr>
          <a:xfrm>
            <a:off x="588263" y="457200"/>
            <a:ext cx="11018520" cy="492443"/>
          </a:xfrm>
        </p:spPr>
        <p:txBody>
          <a:bodyPr/>
          <a:lstStyle/>
          <a:p>
            <a:r>
              <a:rPr lang="en-US"/>
              <a:t>Resources Needed</a:t>
            </a:r>
          </a:p>
        </p:txBody>
      </p:sp>
      <p:sp>
        <p:nvSpPr>
          <p:cNvPr id="5" name="Footer Placeholder 4">
            <a:extLst>
              <a:ext uri="{FF2B5EF4-FFF2-40B4-BE49-F238E27FC236}">
                <a16:creationId xmlns:a16="http://schemas.microsoft.com/office/drawing/2014/main" id="{B4E66808-7E88-4CFF-BA06-01AE1B8D0DDC}"/>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16" name="Slide Number Placeholder 15">
            <a:extLst>
              <a:ext uri="{FF2B5EF4-FFF2-40B4-BE49-F238E27FC236}">
                <a16:creationId xmlns:a16="http://schemas.microsoft.com/office/drawing/2014/main" id="{2DEAC481-6B7E-4C43-A084-445C5D357EE1}"/>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B75C3D-5A85-4376-BFF9-9D28D592296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1020A30D-F767-4BAC-8FBD-E47749362DD6}"/>
              </a:ext>
            </a:extLst>
          </p:cNvPr>
          <p:cNvSpPr>
            <a:spLocks/>
          </p:cNvSpPr>
          <p:nvPr/>
        </p:nvSpPr>
        <p:spPr bwMode="auto">
          <a:xfrm>
            <a:off x="876301" y="1947524"/>
            <a:ext cx="4889498" cy="531642"/>
          </a:xfrm>
          <a:custGeom>
            <a:avLst/>
            <a:gdLst>
              <a:gd name="connsiteX0" fmla="*/ 0 w 1607820"/>
              <a:gd name="connsiteY0" fmla="*/ 0 h 1805940"/>
              <a:gd name="connsiteX1" fmla="*/ 0 w 1607820"/>
              <a:gd name="connsiteY1" fmla="*/ 1805940 h 1805940"/>
              <a:gd name="connsiteX2" fmla="*/ 1607820 w 1607820"/>
              <a:gd name="connsiteY2" fmla="*/ 1805940 h 1805940"/>
            </a:gdLst>
            <a:ahLst/>
            <a:cxnLst>
              <a:cxn ang="0">
                <a:pos x="connsiteX0" y="connsiteY0"/>
              </a:cxn>
              <a:cxn ang="0">
                <a:pos x="connsiteX1" y="connsiteY1"/>
              </a:cxn>
              <a:cxn ang="0">
                <a:pos x="connsiteX2" y="connsiteY2"/>
              </a:cxn>
            </a:cxnLst>
            <a:rect l="l" t="t" r="r" b="b"/>
            <a:pathLst>
              <a:path w="1607820" h="1805940">
                <a:moveTo>
                  <a:pt x="0" y="0"/>
                </a:moveTo>
                <a:lnTo>
                  <a:pt x="0" y="1805940"/>
                </a:lnTo>
                <a:lnTo>
                  <a:pt x="1607820" y="1805940"/>
                </a:lnTo>
              </a:path>
            </a:pathLst>
          </a:custGeom>
          <a:no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At least 8-week planning lead time</a:t>
            </a:r>
          </a:p>
        </p:txBody>
      </p:sp>
      <p:sp>
        <p:nvSpPr>
          <p:cNvPr id="13" name="Rectangle 12">
            <a:extLst>
              <a:ext uri="{FF2B5EF4-FFF2-40B4-BE49-F238E27FC236}">
                <a16:creationId xmlns:a16="http://schemas.microsoft.com/office/drawing/2014/main" id="{701CAA7E-89F9-42AE-9EB4-DA9CBFF663C0}"/>
              </a:ext>
            </a:extLst>
          </p:cNvPr>
          <p:cNvSpPr>
            <a:spLocks/>
          </p:cNvSpPr>
          <p:nvPr/>
        </p:nvSpPr>
        <p:spPr bwMode="auto">
          <a:xfrm>
            <a:off x="861958" y="1450489"/>
            <a:ext cx="4903841" cy="497034"/>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8912"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74B47"/>
                </a:solidFill>
                <a:effectLst/>
                <a:uLnTx/>
                <a:uFillTx/>
                <a:latin typeface="Segoe UI Semibold"/>
                <a:ea typeface="+mn-ea"/>
                <a:cs typeface="+mn-cs"/>
              </a:rPr>
              <a:t>Time</a:t>
            </a:r>
          </a:p>
        </p:txBody>
      </p:sp>
      <p:sp>
        <p:nvSpPr>
          <p:cNvPr id="17" name="Rectangle 16">
            <a:extLst>
              <a:ext uri="{FF2B5EF4-FFF2-40B4-BE49-F238E27FC236}">
                <a16:creationId xmlns:a16="http://schemas.microsoft.com/office/drawing/2014/main" id="{4A38C19F-2391-44DD-9854-5728747AE75A}"/>
              </a:ext>
            </a:extLst>
          </p:cNvPr>
          <p:cNvSpPr/>
          <p:nvPr/>
        </p:nvSpPr>
        <p:spPr>
          <a:xfrm rot="2700000">
            <a:off x="667969" y="1531350"/>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85C384DF-0AA2-4B66-82FB-C14642217FE0}"/>
              </a:ext>
            </a:extLst>
          </p:cNvPr>
          <p:cNvSpPr/>
          <p:nvPr/>
        </p:nvSpPr>
        <p:spPr>
          <a:xfrm rot="2700000">
            <a:off x="665245" y="1453253"/>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027EC924-EB73-4148-A976-AB00E0009B0B}"/>
              </a:ext>
            </a:extLst>
          </p:cNvPr>
          <p:cNvCxnSpPr>
            <a:cxnSpLocks/>
          </p:cNvCxnSpPr>
          <p:nvPr/>
        </p:nvCxnSpPr>
        <p:spPr>
          <a:xfrm>
            <a:off x="5470329" y="2479166"/>
            <a:ext cx="295470"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A5570D31-3245-4A07-AA9F-5C9E20724215}"/>
              </a:ext>
            </a:extLst>
          </p:cNvPr>
          <p:cNvSpPr>
            <a:spLocks/>
          </p:cNvSpPr>
          <p:nvPr/>
        </p:nvSpPr>
        <p:spPr bwMode="auto">
          <a:xfrm>
            <a:off x="876300" y="3321412"/>
            <a:ext cx="4889499" cy="2947625"/>
          </a:xfrm>
          <a:custGeom>
            <a:avLst/>
            <a:gdLst>
              <a:gd name="connsiteX0" fmla="*/ 0 w 1607820"/>
              <a:gd name="connsiteY0" fmla="*/ 0 h 1805940"/>
              <a:gd name="connsiteX1" fmla="*/ 0 w 1607820"/>
              <a:gd name="connsiteY1" fmla="*/ 1805940 h 1805940"/>
              <a:gd name="connsiteX2" fmla="*/ 1607820 w 1607820"/>
              <a:gd name="connsiteY2" fmla="*/ 1805940 h 1805940"/>
            </a:gdLst>
            <a:ahLst/>
            <a:cxnLst>
              <a:cxn ang="0">
                <a:pos x="connsiteX0" y="connsiteY0"/>
              </a:cxn>
              <a:cxn ang="0">
                <a:pos x="connsiteX1" y="connsiteY1"/>
              </a:cxn>
              <a:cxn ang="0">
                <a:pos x="connsiteX2" y="connsiteY2"/>
              </a:cxn>
            </a:cxnLst>
            <a:rect l="l" t="t" r="r" b="b"/>
            <a:pathLst>
              <a:path w="1607820" h="1805940">
                <a:moveTo>
                  <a:pt x="0" y="0"/>
                </a:moveTo>
                <a:lnTo>
                  <a:pt x="0" y="1805940"/>
                </a:lnTo>
                <a:lnTo>
                  <a:pt x="1607820" y="1805940"/>
                </a:lnTo>
              </a:path>
            </a:pathLst>
          </a:custGeom>
          <a:no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Executive Sponsorship: Leadership support and prioritization to lead team communications and focus</a:t>
            </a:r>
          </a:p>
          <a:p>
            <a:pPr marL="285750" marR="0" lvl="0" indent="-2857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V-team: OU CSU team, other v-team, MTC, or hired vendor</a:t>
            </a:r>
          </a:p>
          <a:p>
            <a:pPr marL="285750" marR="0" lvl="0" indent="-2857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Proctors: Offer guidance and answer team questions day of event. Recommended (1) Proctor per 3</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or 4 teams.</a:t>
            </a:r>
          </a:p>
        </p:txBody>
      </p:sp>
      <p:sp>
        <p:nvSpPr>
          <p:cNvPr id="20" name="Rectangle 19">
            <a:extLst>
              <a:ext uri="{FF2B5EF4-FFF2-40B4-BE49-F238E27FC236}">
                <a16:creationId xmlns:a16="http://schemas.microsoft.com/office/drawing/2014/main" id="{33B17266-5C2A-476A-A0C0-5B984AF7C65A}"/>
              </a:ext>
            </a:extLst>
          </p:cNvPr>
          <p:cNvSpPr>
            <a:spLocks/>
          </p:cNvSpPr>
          <p:nvPr/>
        </p:nvSpPr>
        <p:spPr bwMode="auto">
          <a:xfrm>
            <a:off x="861958" y="2824377"/>
            <a:ext cx="4903841" cy="497034"/>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8912"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74B47"/>
                </a:solidFill>
                <a:effectLst/>
                <a:uLnTx/>
                <a:uFillTx/>
                <a:latin typeface="Segoe UI Semibold"/>
                <a:ea typeface="+mn-ea"/>
                <a:cs typeface="+mn-cs"/>
              </a:rPr>
              <a:t>Execution Support</a:t>
            </a:r>
          </a:p>
        </p:txBody>
      </p:sp>
      <p:sp>
        <p:nvSpPr>
          <p:cNvPr id="22" name="Rectangle 21">
            <a:extLst>
              <a:ext uri="{FF2B5EF4-FFF2-40B4-BE49-F238E27FC236}">
                <a16:creationId xmlns:a16="http://schemas.microsoft.com/office/drawing/2014/main" id="{C84B154B-1F85-4969-9D08-7C0D85097FB8}"/>
              </a:ext>
            </a:extLst>
          </p:cNvPr>
          <p:cNvSpPr/>
          <p:nvPr/>
        </p:nvSpPr>
        <p:spPr>
          <a:xfrm rot="2700000">
            <a:off x="667969" y="2905238"/>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1BADA63-67E6-4CBC-A558-BF7A9EE32D4E}"/>
              </a:ext>
            </a:extLst>
          </p:cNvPr>
          <p:cNvSpPr/>
          <p:nvPr/>
        </p:nvSpPr>
        <p:spPr>
          <a:xfrm rot="2700000">
            <a:off x="665245" y="2827141"/>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cxnSp>
        <p:nvCxnSpPr>
          <p:cNvPr id="25" name="Straight Connector 24">
            <a:extLst>
              <a:ext uri="{FF2B5EF4-FFF2-40B4-BE49-F238E27FC236}">
                <a16:creationId xmlns:a16="http://schemas.microsoft.com/office/drawing/2014/main" id="{F6B8D8FA-BA35-4485-AFA2-2A16E866D46A}"/>
              </a:ext>
            </a:extLst>
          </p:cNvPr>
          <p:cNvCxnSpPr>
            <a:cxnSpLocks/>
          </p:cNvCxnSpPr>
          <p:nvPr/>
        </p:nvCxnSpPr>
        <p:spPr>
          <a:xfrm>
            <a:off x="11322501" y="6269037"/>
            <a:ext cx="295470"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771C8254-B899-44F3-99E4-B8EAB1A65954}"/>
              </a:ext>
            </a:extLst>
          </p:cNvPr>
          <p:cNvSpPr>
            <a:spLocks/>
          </p:cNvSpPr>
          <p:nvPr/>
        </p:nvSpPr>
        <p:spPr bwMode="auto">
          <a:xfrm>
            <a:off x="6728472" y="1950288"/>
            <a:ext cx="4889499" cy="4318749"/>
          </a:xfrm>
          <a:custGeom>
            <a:avLst/>
            <a:gdLst>
              <a:gd name="connsiteX0" fmla="*/ 0 w 1607820"/>
              <a:gd name="connsiteY0" fmla="*/ 0 h 1805940"/>
              <a:gd name="connsiteX1" fmla="*/ 0 w 1607820"/>
              <a:gd name="connsiteY1" fmla="*/ 1805940 h 1805940"/>
              <a:gd name="connsiteX2" fmla="*/ 1607820 w 1607820"/>
              <a:gd name="connsiteY2" fmla="*/ 1805940 h 1805940"/>
            </a:gdLst>
            <a:ahLst/>
            <a:cxnLst>
              <a:cxn ang="0">
                <a:pos x="connsiteX0" y="connsiteY0"/>
              </a:cxn>
              <a:cxn ang="0">
                <a:pos x="connsiteX1" y="connsiteY1"/>
              </a:cxn>
              <a:cxn ang="0">
                <a:pos x="connsiteX2" y="connsiteY2"/>
              </a:cxn>
            </a:cxnLst>
            <a:rect l="l" t="t" r="r" b="b"/>
            <a:pathLst>
              <a:path w="1607820" h="1805940">
                <a:moveTo>
                  <a:pt x="0" y="0"/>
                </a:moveTo>
                <a:lnTo>
                  <a:pt x="0" y="1805940"/>
                </a:lnTo>
                <a:lnTo>
                  <a:pt x="1607820" y="1805940"/>
                </a:lnTo>
              </a:path>
            </a:pathLst>
          </a:custGeom>
          <a:no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9144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Hosted environment: The Hackathon is already set up on </a:t>
            </a:r>
            <a:r>
              <a:rPr kumimoji="0" lang="en-US" sz="1800" b="0" i="0" u="none" strike="noStrike" kern="1200" cap="none" spc="0" normalizeH="0" baseline="0" noProof="0" dirty="0" err="1">
                <a:ln>
                  <a:noFill/>
                </a:ln>
                <a:solidFill>
                  <a:srgbClr val="000000"/>
                </a:solidFill>
                <a:effectLst/>
                <a:uLnTx/>
                <a:uFillTx/>
                <a:latin typeface="Segoe UI"/>
                <a:ea typeface="+mn-ea"/>
                <a:cs typeface="+mn-cs"/>
              </a:rPr>
              <a:t>Opsgility</a:t>
            </a:r>
            <a:r>
              <a:rPr kumimoji="0" lang="en-US" sz="1800" b="0" i="0" u="none" strike="noStrike" kern="1200" cap="none" spc="0" normalizeH="0" baseline="0" noProof="0" dirty="0">
                <a:ln>
                  <a:noFill/>
                </a:ln>
                <a:solidFill>
                  <a:srgbClr val="000000"/>
                </a:solidFill>
                <a:effectLst/>
                <a:uLnTx/>
                <a:uFillTx/>
                <a:latin typeface="Segoe UI"/>
                <a:ea typeface="+mn-ea"/>
                <a:cs typeface="+mn-cs"/>
              </a:rPr>
              <a:t> Skill Up, which provides instructions to participants for set up and day of IT support, but you can choose to use another platform</a:t>
            </a:r>
          </a:p>
          <a:p>
            <a:pPr marL="574675" marR="0" lvl="0" indent="-285750" algn="l" defTabSz="914400" rtl="0" eaLnBrk="1" fontAlgn="auto" latinLnBrk="0" hangingPunct="1">
              <a:lnSpc>
                <a:spcPct val="100000"/>
              </a:lnSpc>
              <a:spcBef>
                <a:spcPts val="1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If you choose to use Skill Up, your team will have to pay for Azure Consumption costs ($35/team per day) </a:t>
            </a:r>
          </a:p>
          <a:p>
            <a:pPr marL="285750" marR="0" lvl="0" indent="-285750" algn="l" defTabSz="914400"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Registration site: As needed, or can manage through MS Forms for free</a:t>
            </a:r>
          </a:p>
          <a:p>
            <a:pPr marL="285750" marR="0" lvl="0" indent="-285750" algn="l" defTabSz="914400"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Vendor/PM support: As needed based on size and scope</a:t>
            </a:r>
          </a:p>
        </p:txBody>
      </p:sp>
      <p:sp>
        <p:nvSpPr>
          <p:cNvPr id="27" name="Rectangle 26">
            <a:extLst>
              <a:ext uri="{FF2B5EF4-FFF2-40B4-BE49-F238E27FC236}">
                <a16:creationId xmlns:a16="http://schemas.microsoft.com/office/drawing/2014/main" id="{9D2C1E48-31B7-49B1-89F1-AA499C8D736F}"/>
              </a:ext>
            </a:extLst>
          </p:cNvPr>
          <p:cNvSpPr>
            <a:spLocks/>
          </p:cNvSpPr>
          <p:nvPr/>
        </p:nvSpPr>
        <p:spPr bwMode="auto">
          <a:xfrm>
            <a:off x="6714130" y="1453253"/>
            <a:ext cx="4903841" cy="497034"/>
          </a:xfrm>
          <a:prstGeom prst="rect">
            <a:avLst/>
          </a:prstGeom>
          <a:gradFill flip="none" rotWithShape="1">
            <a:gsLst>
              <a:gs pos="85000">
                <a:schemeClr val="tx1">
                  <a:lumMod val="95000"/>
                </a:schemeClr>
              </a:gs>
              <a:gs pos="100000">
                <a:schemeClr val="tx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8912"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74B47"/>
                </a:solidFill>
                <a:effectLst/>
                <a:uLnTx/>
                <a:uFillTx/>
                <a:latin typeface="Segoe UI Semibold"/>
                <a:ea typeface="+mn-ea"/>
                <a:cs typeface="+mn-cs"/>
              </a:rPr>
              <a:t>Budget </a:t>
            </a:r>
          </a:p>
        </p:txBody>
      </p:sp>
      <p:sp>
        <p:nvSpPr>
          <p:cNvPr id="29" name="Rectangle 28">
            <a:extLst>
              <a:ext uri="{FF2B5EF4-FFF2-40B4-BE49-F238E27FC236}">
                <a16:creationId xmlns:a16="http://schemas.microsoft.com/office/drawing/2014/main" id="{9D2B87E2-6CE1-42C2-B4A6-3BA8F9BE1DAA}"/>
              </a:ext>
            </a:extLst>
          </p:cNvPr>
          <p:cNvSpPr/>
          <p:nvPr/>
        </p:nvSpPr>
        <p:spPr>
          <a:xfrm rot="2700000">
            <a:off x="6520141" y="1534114"/>
            <a:ext cx="413408" cy="413408"/>
          </a:xfrm>
          <a:prstGeom prst="rect">
            <a:avLst/>
          </a:prstGeom>
          <a:solidFill>
            <a:srgbClr val="008372"/>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1953A65C-3EE6-4961-8354-B7B1905C211C}"/>
              </a:ext>
            </a:extLst>
          </p:cNvPr>
          <p:cNvSpPr/>
          <p:nvPr/>
        </p:nvSpPr>
        <p:spPr>
          <a:xfrm rot="2700000">
            <a:off x="6517417" y="1456017"/>
            <a:ext cx="413408" cy="413408"/>
          </a:xfrm>
          <a:prstGeom prst="rect">
            <a:avLst/>
          </a:prstGeom>
          <a:solidFill>
            <a:srgbClr val="274B47"/>
          </a:solidFill>
          <a:ln>
            <a:no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E398A55A-6040-4A5E-8925-B4ADAD1F80C1}"/>
              </a:ext>
            </a:extLst>
          </p:cNvPr>
          <p:cNvCxnSpPr>
            <a:cxnSpLocks/>
          </p:cNvCxnSpPr>
          <p:nvPr/>
        </p:nvCxnSpPr>
        <p:spPr>
          <a:xfrm>
            <a:off x="5470329" y="6269037"/>
            <a:ext cx="295470"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Clock_E917" title="Icon of a clock">
            <a:extLst>
              <a:ext uri="{FF2B5EF4-FFF2-40B4-BE49-F238E27FC236}">
                <a16:creationId xmlns:a16="http://schemas.microsoft.com/office/drawing/2014/main" id="{5D85CE19-B1DF-47EA-9F72-64E3285B241A}"/>
              </a:ext>
            </a:extLst>
          </p:cNvPr>
          <p:cNvSpPr>
            <a:spLocks noChangeAspect="1" noEditPoints="1"/>
          </p:cNvSpPr>
          <p:nvPr/>
        </p:nvSpPr>
        <p:spPr bwMode="auto">
          <a:xfrm>
            <a:off x="740820" y="1528763"/>
            <a:ext cx="262260" cy="26238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ln w="1270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Money_3" title="Icon of a dollar sign">
            <a:extLst>
              <a:ext uri="{FF2B5EF4-FFF2-40B4-BE49-F238E27FC236}">
                <a16:creationId xmlns:a16="http://schemas.microsoft.com/office/drawing/2014/main" id="{3E6612C6-00AB-492D-90AD-8EDADEF6AB78}"/>
              </a:ext>
            </a:extLst>
          </p:cNvPr>
          <p:cNvSpPr>
            <a:spLocks noChangeAspect="1" noEditPoints="1"/>
          </p:cNvSpPr>
          <p:nvPr/>
        </p:nvSpPr>
        <p:spPr bwMode="auto">
          <a:xfrm>
            <a:off x="6645735" y="1520825"/>
            <a:ext cx="156774" cy="28379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ln w="1270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Telemarketer_E7B9" title="Icon of a person wearing a headset">
            <a:extLst>
              <a:ext uri="{FF2B5EF4-FFF2-40B4-BE49-F238E27FC236}">
                <a16:creationId xmlns:a16="http://schemas.microsoft.com/office/drawing/2014/main" id="{D870957C-352D-47B1-8BB4-9CBF95073545}"/>
              </a:ext>
            </a:extLst>
          </p:cNvPr>
          <p:cNvSpPr>
            <a:spLocks noChangeAspect="1" noEditPoints="1"/>
          </p:cNvSpPr>
          <p:nvPr/>
        </p:nvSpPr>
        <p:spPr bwMode="auto">
          <a:xfrm>
            <a:off x="766710" y="2911696"/>
            <a:ext cx="204840" cy="24429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ln w="1270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8552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4F55673-2667-46A2-B39E-EE9D27956BAC}"/>
              </a:ext>
            </a:extLst>
          </p:cNvPr>
          <p:cNvGraphicFramePr>
            <a:graphicFrameLocks noGrp="1"/>
          </p:cNvGraphicFramePr>
          <p:nvPr/>
        </p:nvGraphicFramePr>
        <p:xfrm>
          <a:off x="1" y="2120975"/>
          <a:ext cx="1914525" cy="4023285"/>
        </p:xfrm>
        <a:graphic>
          <a:graphicData uri="http://schemas.openxmlformats.org/drawingml/2006/table">
            <a:tbl>
              <a:tblPr firstRow="1" bandRow="1">
                <a:tableStyleId>{5C22544A-7EE6-4342-B048-85BDC9FD1C3A}</a:tableStyleId>
              </a:tblPr>
              <a:tblGrid>
                <a:gridCol w="1914525">
                  <a:extLst>
                    <a:ext uri="{9D8B030D-6E8A-4147-A177-3AD203B41FA5}">
                      <a16:colId xmlns:a16="http://schemas.microsoft.com/office/drawing/2014/main" val="2574451218"/>
                    </a:ext>
                  </a:extLst>
                </a:gridCol>
              </a:tblGrid>
              <a:tr h="4023285">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74B47"/>
                    </a:solidFill>
                  </a:tcPr>
                </a:tc>
                <a:extLst>
                  <a:ext uri="{0D108BD9-81ED-4DB2-BD59-A6C34878D82A}">
                    <a16:rowId xmlns:a16="http://schemas.microsoft.com/office/drawing/2014/main" val="1292276477"/>
                  </a:ext>
                </a:extLst>
              </a:tr>
            </a:tbl>
          </a:graphicData>
        </a:graphic>
      </p:graphicFrame>
      <p:graphicFrame>
        <p:nvGraphicFramePr>
          <p:cNvPr id="13" name="Table 7">
            <a:extLst>
              <a:ext uri="{FF2B5EF4-FFF2-40B4-BE49-F238E27FC236}">
                <a16:creationId xmlns:a16="http://schemas.microsoft.com/office/drawing/2014/main" id="{8152107B-520F-4C35-921F-D5158AD4AA38}"/>
              </a:ext>
            </a:extLst>
          </p:cNvPr>
          <p:cNvGraphicFramePr>
            <a:graphicFrameLocks noGrp="1"/>
          </p:cNvGraphicFramePr>
          <p:nvPr/>
        </p:nvGraphicFramePr>
        <p:xfrm>
          <a:off x="10277476" y="2120975"/>
          <a:ext cx="1914525" cy="4023285"/>
        </p:xfrm>
        <a:graphic>
          <a:graphicData uri="http://schemas.openxmlformats.org/drawingml/2006/table">
            <a:tbl>
              <a:tblPr firstRow="1" bandRow="1">
                <a:tableStyleId>{5C22544A-7EE6-4342-B048-85BDC9FD1C3A}</a:tableStyleId>
              </a:tblPr>
              <a:tblGrid>
                <a:gridCol w="1914525">
                  <a:extLst>
                    <a:ext uri="{9D8B030D-6E8A-4147-A177-3AD203B41FA5}">
                      <a16:colId xmlns:a16="http://schemas.microsoft.com/office/drawing/2014/main" val="2574451218"/>
                    </a:ext>
                  </a:extLst>
                </a:gridCol>
              </a:tblGrid>
              <a:tr h="4023285">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292276477"/>
                  </a:ext>
                </a:extLst>
              </a:tr>
            </a:tbl>
          </a:graphicData>
        </a:graphic>
      </p:graphicFrame>
      <p:sp>
        <p:nvSpPr>
          <p:cNvPr id="4" name="Title 3">
            <a:extLst>
              <a:ext uri="{FF2B5EF4-FFF2-40B4-BE49-F238E27FC236}">
                <a16:creationId xmlns:a16="http://schemas.microsoft.com/office/drawing/2014/main" id="{638DD349-B61F-466F-8AE2-09581EB43F2A}"/>
              </a:ext>
            </a:extLst>
          </p:cNvPr>
          <p:cNvSpPr>
            <a:spLocks noGrp="1"/>
          </p:cNvSpPr>
          <p:nvPr>
            <p:ph type="title"/>
          </p:nvPr>
        </p:nvSpPr>
        <p:spPr>
          <a:xfrm>
            <a:off x="588263" y="457200"/>
            <a:ext cx="11018520" cy="492443"/>
          </a:xfrm>
        </p:spPr>
        <p:txBody>
          <a:bodyPr/>
          <a:lstStyle/>
          <a:p>
            <a:r>
              <a:rPr lang="en-US" dirty="0"/>
              <a:t>Communications </a:t>
            </a:r>
          </a:p>
        </p:txBody>
      </p:sp>
      <p:sp>
        <p:nvSpPr>
          <p:cNvPr id="3" name="Footer Placeholder 2">
            <a:extLst>
              <a:ext uri="{FF2B5EF4-FFF2-40B4-BE49-F238E27FC236}">
                <a16:creationId xmlns:a16="http://schemas.microsoft.com/office/drawing/2014/main" id="{BEC52E8C-B3DD-46B3-8861-4FFA50E05AE7}"/>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16" name="Slide Number Placeholder 15">
            <a:extLst>
              <a:ext uri="{FF2B5EF4-FFF2-40B4-BE49-F238E27FC236}">
                <a16:creationId xmlns:a16="http://schemas.microsoft.com/office/drawing/2014/main" id="{2DEAC481-6B7E-4C43-A084-445C5D357EE1}"/>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B75C3D-5A85-4376-BFF9-9D28D592296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9" name="Table 13">
            <a:extLst>
              <a:ext uri="{FF2B5EF4-FFF2-40B4-BE49-F238E27FC236}">
                <a16:creationId xmlns:a16="http://schemas.microsoft.com/office/drawing/2014/main" id="{14B9CB2A-29CC-48D7-9D29-11F8FE47CA0F}"/>
              </a:ext>
            </a:extLst>
          </p:cNvPr>
          <p:cNvGraphicFramePr>
            <a:graphicFrameLocks noGrp="1"/>
          </p:cNvGraphicFramePr>
          <p:nvPr/>
        </p:nvGraphicFramePr>
        <p:xfrm>
          <a:off x="582612" y="2120975"/>
          <a:ext cx="10996244" cy="4023285"/>
        </p:xfrm>
        <a:graphic>
          <a:graphicData uri="http://schemas.openxmlformats.org/drawingml/2006/table">
            <a:tbl>
              <a:tblPr firstRow="1" bandRow="1">
                <a:tableStyleId>{5C22544A-7EE6-4342-B048-85BDC9FD1C3A}</a:tableStyleId>
              </a:tblPr>
              <a:tblGrid>
                <a:gridCol w="2283167">
                  <a:extLst>
                    <a:ext uri="{9D8B030D-6E8A-4147-A177-3AD203B41FA5}">
                      <a16:colId xmlns:a16="http://schemas.microsoft.com/office/drawing/2014/main" val="1610107660"/>
                    </a:ext>
                  </a:extLst>
                </a:gridCol>
                <a:gridCol w="8713077">
                  <a:extLst>
                    <a:ext uri="{9D8B030D-6E8A-4147-A177-3AD203B41FA5}">
                      <a16:colId xmlns:a16="http://schemas.microsoft.com/office/drawing/2014/main" val="3830730277"/>
                    </a:ext>
                  </a:extLst>
                </a:gridCol>
              </a:tblGrid>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T-6 weeks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Initial org communication from Executive Sponsor </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652896356"/>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T-4 weeks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Leadership waterfall reminder from v-team lead</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71191966"/>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T-2 weeks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Executive Sponsor note for reminder to register</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41549815"/>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T-1 week</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Registration tool closes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216225358"/>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T-1 day</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Specific outreach to registered participants about what to expect</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127792982"/>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DAY OF</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Welcome, agenda</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680408977"/>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T+1 day</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7556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Thank you, recap, and post-event survey</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827226635"/>
                  </a:ext>
                </a:extLst>
              </a:tr>
            </a:tbl>
          </a:graphicData>
        </a:graphic>
      </p:graphicFrame>
      <p:sp>
        <p:nvSpPr>
          <p:cNvPr id="2" name="Rectangle 1">
            <a:extLst>
              <a:ext uri="{FF2B5EF4-FFF2-40B4-BE49-F238E27FC236}">
                <a16:creationId xmlns:a16="http://schemas.microsoft.com/office/drawing/2014/main" id="{0E1079A0-E771-4D7A-8010-771ADD8587A4}"/>
              </a:ext>
            </a:extLst>
          </p:cNvPr>
          <p:cNvSpPr>
            <a:spLocks/>
          </p:cNvSpPr>
          <p:nvPr/>
        </p:nvSpPr>
        <p:spPr bwMode="auto">
          <a:xfrm>
            <a:off x="584200" y="1714805"/>
            <a:ext cx="11025188" cy="4556455"/>
          </a:xfrm>
          <a:prstGeom prst="rect">
            <a:avLst/>
          </a:prstGeom>
          <a:no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2FAC17E-6FA2-43A0-AAD1-02328CECB930}"/>
              </a:ext>
            </a:extLst>
          </p:cNvPr>
          <p:cNvSpPr txBox="1">
            <a:spLocks/>
          </p:cNvSpPr>
          <p:nvPr/>
        </p:nvSpPr>
        <p:spPr>
          <a:xfrm>
            <a:off x="1669143" y="1455127"/>
            <a:ext cx="8853714" cy="519358"/>
          </a:xfrm>
          <a:prstGeom prst="hexagon">
            <a:avLst>
              <a:gd name="adj" fmla="val 32163"/>
              <a:gd name="vf" fmla="val 115470"/>
            </a:avLst>
          </a:prstGeom>
          <a:solidFill>
            <a:schemeClr val="accent3"/>
          </a:solid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Create Awareness | Drive Registration | Build Excitement</a:t>
            </a:r>
          </a:p>
        </p:txBody>
      </p:sp>
    </p:spTree>
    <p:extLst>
      <p:ext uri="{BB962C8B-B14F-4D97-AF65-F5344CB8AC3E}">
        <p14:creationId xmlns:p14="http://schemas.microsoft.com/office/powerpoint/2010/main" val="19681685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7">
            <a:extLst>
              <a:ext uri="{FF2B5EF4-FFF2-40B4-BE49-F238E27FC236}">
                <a16:creationId xmlns:a16="http://schemas.microsoft.com/office/drawing/2014/main" id="{B856542C-68A0-434B-82F2-32D51F88900C}"/>
              </a:ext>
            </a:extLst>
          </p:cNvPr>
          <p:cNvGraphicFramePr>
            <a:graphicFrameLocks noGrp="1"/>
          </p:cNvGraphicFramePr>
          <p:nvPr/>
        </p:nvGraphicFramePr>
        <p:xfrm>
          <a:off x="1" y="2120975"/>
          <a:ext cx="1914525" cy="4023285"/>
        </p:xfrm>
        <a:graphic>
          <a:graphicData uri="http://schemas.openxmlformats.org/drawingml/2006/table">
            <a:tbl>
              <a:tblPr firstRow="1" bandRow="1">
                <a:tableStyleId>{5C22544A-7EE6-4342-B048-85BDC9FD1C3A}</a:tableStyleId>
              </a:tblPr>
              <a:tblGrid>
                <a:gridCol w="1914525">
                  <a:extLst>
                    <a:ext uri="{9D8B030D-6E8A-4147-A177-3AD203B41FA5}">
                      <a16:colId xmlns:a16="http://schemas.microsoft.com/office/drawing/2014/main" val="2574451218"/>
                    </a:ext>
                  </a:extLst>
                </a:gridCol>
              </a:tblGrid>
              <a:tr h="4023285">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92276477"/>
                  </a:ext>
                </a:extLst>
              </a:tr>
            </a:tbl>
          </a:graphicData>
        </a:graphic>
      </p:graphicFrame>
      <p:graphicFrame>
        <p:nvGraphicFramePr>
          <p:cNvPr id="15" name="Table 7">
            <a:extLst>
              <a:ext uri="{FF2B5EF4-FFF2-40B4-BE49-F238E27FC236}">
                <a16:creationId xmlns:a16="http://schemas.microsoft.com/office/drawing/2014/main" id="{2A95868D-AF81-47BC-BDE0-DC1A01E3656F}"/>
              </a:ext>
            </a:extLst>
          </p:cNvPr>
          <p:cNvGraphicFramePr>
            <a:graphicFrameLocks noGrp="1"/>
          </p:cNvGraphicFramePr>
          <p:nvPr/>
        </p:nvGraphicFramePr>
        <p:xfrm>
          <a:off x="10277476" y="2120975"/>
          <a:ext cx="1914525" cy="4023285"/>
        </p:xfrm>
        <a:graphic>
          <a:graphicData uri="http://schemas.openxmlformats.org/drawingml/2006/table">
            <a:tbl>
              <a:tblPr firstRow="1" bandRow="1">
                <a:tableStyleId>{5C22544A-7EE6-4342-B048-85BDC9FD1C3A}</a:tableStyleId>
              </a:tblPr>
              <a:tblGrid>
                <a:gridCol w="1914525">
                  <a:extLst>
                    <a:ext uri="{9D8B030D-6E8A-4147-A177-3AD203B41FA5}">
                      <a16:colId xmlns:a16="http://schemas.microsoft.com/office/drawing/2014/main" val="2574451218"/>
                    </a:ext>
                  </a:extLst>
                </a:gridCol>
              </a:tblGrid>
              <a:tr h="4023285">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292276477"/>
                  </a:ext>
                </a:extLst>
              </a:tr>
            </a:tbl>
          </a:graphicData>
        </a:graphic>
      </p:graphicFrame>
      <p:sp>
        <p:nvSpPr>
          <p:cNvPr id="4" name="Title 3">
            <a:extLst>
              <a:ext uri="{FF2B5EF4-FFF2-40B4-BE49-F238E27FC236}">
                <a16:creationId xmlns:a16="http://schemas.microsoft.com/office/drawing/2014/main" id="{638DD349-B61F-466F-8AE2-09581EB43F2A}"/>
              </a:ext>
            </a:extLst>
          </p:cNvPr>
          <p:cNvSpPr>
            <a:spLocks noGrp="1"/>
          </p:cNvSpPr>
          <p:nvPr>
            <p:ph type="title"/>
          </p:nvPr>
        </p:nvSpPr>
        <p:spPr>
          <a:xfrm>
            <a:off x="588263" y="457200"/>
            <a:ext cx="11018520" cy="492443"/>
          </a:xfrm>
        </p:spPr>
        <p:txBody>
          <a:bodyPr/>
          <a:lstStyle/>
          <a:p>
            <a:r>
              <a:rPr lang="en-US"/>
              <a:t>Proctor Communications </a:t>
            </a:r>
          </a:p>
        </p:txBody>
      </p:sp>
      <p:sp>
        <p:nvSpPr>
          <p:cNvPr id="3" name="Footer Placeholder 2">
            <a:extLst>
              <a:ext uri="{FF2B5EF4-FFF2-40B4-BE49-F238E27FC236}">
                <a16:creationId xmlns:a16="http://schemas.microsoft.com/office/drawing/2014/main" id="{F1CB0D3A-B761-416A-B74C-5983DFC55E79}"/>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16" name="Slide Number Placeholder 15">
            <a:extLst>
              <a:ext uri="{FF2B5EF4-FFF2-40B4-BE49-F238E27FC236}">
                <a16:creationId xmlns:a16="http://schemas.microsoft.com/office/drawing/2014/main" id="{2DEAC481-6B7E-4C43-A084-445C5D357EE1}"/>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B75C3D-5A85-4376-BFF9-9D28D592296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13" name="Table 13">
            <a:extLst>
              <a:ext uri="{FF2B5EF4-FFF2-40B4-BE49-F238E27FC236}">
                <a16:creationId xmlns:a16="http://schemas.microsoft.com/office/drawing/2014/main" id="{E1704920-63E4-4875-AFBF-0B2EBD75E4B5}"/>
              </a:ext>
            </a:extLst>
          </p:cNvPr>
          <p:cNvGraphicFramePr>
            <a:graphicFrameLocks noGrp="1"/>
          </p:cNvGraphicFramePr>
          <p:nvPr/>
        </p:nvGraphicFramePr>
        <p:xfrm>
          <a:off x="584200" y="2120975"/>
          <a:ext cx="11025188" cy="4023285"/>
        </p:xfrm>
        <a:graphic>
          <a:graphicData uri="http://schemas.openxmlformats.org/drawingml/2006/table">
            <a:tbl>
              <a:tblPr firstRow="1" bandRow="1">
                <a:tableStyleId>{5C22544A-7EE6-4342-B048-85BDC9FD1C3A}</a:tableStyleId>
              </a:tblPr>
              <a:tblGrid>
                <a:gridCol w="2289176">
                  <a:extLst>
                    <a:ext uri="{9D8B030D-6E8A-4147-A177-3AD203B41FA5}">
                      <a16:colId xmlns:a16="http://schemas.microsoft.com/office/drawing/2014/main" val="1610107660"/>
                    </a:ext>
                  </a:extLst>
                </a:gridCol>
                <a:gridCol w="8736012">
                  <a:extLst>
                    <a:ext uri="{9D8B030D-6E8A-4147-A177-3AD203B41FA5}">
                      <a16:colId xmlns:a16="http://schemas.microsoft.com/office/drawing/2014/main" val="3830730277"/>
                    </a:ext>
                  </a:extLst>
                </a:gridCol>
              </a:tblGrid>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T-6 weeks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V-team source and confirm proctors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52896356"/>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T-4 weeks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Secure proctors in each time zone </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271191966"/>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T-2 weeks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Proctor training (1 day for new proctors/1 </a:t>
                      </a:r>
                      <a:r>
                        <a:rPr kumimoji="0" lang="en-US" sz="1600" b="0" i="0" u="none" strike="noStrike" kern="1200" cap="none" spc="0" normalizeH="0" baseline="0" noProof="0" dirty="0" err="1">
                          <a:ln>
                            <a:noFill/>
                          </a:ln>
                          <a:solidFill>
                            <a:srgbClr val="000000"/>
                          </a:solidFill>
                          <a:effectLst/>
                          <a:uLnTx/>
                          <a:uFillTx/>
                          <a:latin typeface="+mn-lt"/>
                          <a:ea typeface="+mn-ea"/>
                          <a:cs typeface="Segoe UI" panose="020B0502040204020203" pitchFamily="34" charset="0"/>
                        </a:rPr>
                        <a:t>hr</a:t>
                      </a:r>
                      <a:r>
                        <a:rPr kumimoji="0" lang="en-US" sz="16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 for previous participants)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441549815"/>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T-1 week</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Proctor overview and expectations</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216225358"/>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T-1 day</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Reminder email, what to expect</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27792982"/>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DAY OF</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lvl="0" indent="0" algn="l" defTabSz="711200">
                        <a:lnSpc>
                          <a:spcPct val="90000"/>
                        </a:lnSpc>
                        <a:spcBef>
                          <a:spcPct val="0"/>
                        </a:spcBef>
                        <a:spcAft>
                          <a:spcPct val="35000"/>
                        </a:spcAft>
                        <a:buNone/>
                      </a:pPr>
                      <a:r>
                        <a:rPr lang="en-US" sz="1600" kern="1200" dirty="0"/>
                        <a:t>Welcome, agenda</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solidFill>
                        <a:schemeClr val="tx1">
                          <a:lumMod val="75000"/>
                        </a:schemeClr>
                      </a:solidFill>
                      <a:prstDash val="sys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680408977"/>
                  </a:ext>
                </a:extLst>
              </a:tr>
              <a:tr h="574755">
                <a:tc>
                  <a:txBody>
                    <a:bodyPr/>
                    <a:lstStyle/>
                    <a:p>
                      <a:pPr marL="0" marR="0" lvl="0" indent="0" algn="l"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T+1 day</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ysDash"/>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Segoe UI" panose="020B0502040204020203" pitchFamily="34" charset="0"/>
                        </a:rPr>
                        <a:t>Thank you, recap, and post-event survey</a:t>
                      </a:r>
                    </a:p>
                  </a:txBody>
                  <a:tcPr marL="2286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ysDash"/>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827226635"/>
                  </a:ext>
                </a:extLst>
              </a:tr>
            </a:tbl>
          </a:graphicData>
        </a:graphic>
      </p:graphicFrame>
      <p:sp>
        <p:nvSpPr>
          <p:cNvPr id="9" name="Rectangle 8">
            <a:extLst>
              <a:ext uri="{FF2B5EF4-FFF2-40B4-BE49-F238E27FC236}">
                <a16:creationId xmlns:a16="http://schemas.microsoft.com/office/drawing/2014/main" id="{92A14B03-3D98-4267-AAD1-2907D9882A0C}"/>
              </a:ext>
            </a:extLst>
          </p:cNvPr>
          <p:cNvSpPr>
            <a:spLocks/>
          </p:cNvSpPr>
          <p:nvPr/>
        </p:nvSpPr>
        <p:spPr bwMode="auto">
          <a:xfrm>
            <a:off x="584200" y="1714805"/>
            <a:ext cx="11025188" cy="4556455"/>
          </a:xfrm>
          <a:prstGeom prst="rect">
            <a:avLst/>
          </a:prstGeom>
          <a:noFill/>
          <a:ln w="635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40D7486A-FF97-479C-85BF-2C38C3FBDD20}"/>
              </a:ext>
            </a:extLst>
          </p:cNvPr>
          <p:cNvSpPr txBox="1">
            <a:spLocks/>
          </p:cNvSpPr>
          <p:nvPr/>
        </p:nvSpPr>
        <p:spPr>
          <a:xfrm>
            <a:off x="1669143" y="1455127"/>
            <a:ext cx="8853714" cy="519358"/>
          </a:xfrm>
          <a:prstGeom prst="hexagon">
            <a:avLst>
              <a:gd name="adj" fmla="val 32163"/>
              <a:gd name="vf" fmla="val 115470"/>
            </a:avLst>
          </a:prstGeom>
          <a:solidFill>
            <a:schemeClr val="accent2"/>
          </a:solid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Provide Guidance | Inspire Solutions | Facilitate Innovation</a:t>
            </a:r>
          </a:p>
        </p:txBody>
      </p:sp>
    </p:spTree>
    <p:extLst>
      <p:ext uri="{BB962C8B-B14F-4D97-AF65-F5344CB8AC3E}">
        <p14:creationId xmlns:p14="http://schemas.microsoft.com/office/powerpoint/2010/main" val="17223490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4A11C7-4020-4DD6-BD55-6B5E9E4CF4F5}"/>
              </a:ext>
            </a:extLst>
          </p:cNvPr>
          <p:cNvSpPr>
            <a:spLocks noGrp="1"/>
          </p:cNvSpPr>
          <p:nvPr>
            <p:ph type="title"/>
          </p:nvPr>
        </p:nvSpPr>
        <p:spPr>
          <a:xfrm>
            <a:off x="588263" y="457200"/>
            <a:ext cx="11018520" cy="492443"/>
          </a:xfrm>
        </p:spPr>
        <p:txBody>
          <a:bodyPr/>
          <a:lstStyle/>
          <a:p>
            <a:pPr lvl="0"/>
            <a:r>
              <a:rPr lang="en-GB" noProof="0" dirty="0">
                <a:solidFill>
                  <a:schemeClr val="bg1"/>
                </a:solidFill>
              </a:rPr>
              <a:t>Example workback schedule</a:t>
            </a:r>
            <a:endParaRPr lang="en-IN" noProof="0" dirty="0">
              <a:solidFill>
                <a:schemeClr val="bg1"/>
              </a:solidFill>
            </a:endParaRPr>
          </a:p>
        </p:txBody>
      </p:sp>
      <p:sp>
        <p:nvSpPr>
          <p:cNvPr id="2" name="Footer Placeholder 1">
            <a:extLst>
              <a:ext uri="{FF2B5EF4-FFF2-40B4-BE49-F238E27FC236}">
                <a16:creationId xmlns:a16="http://schemas.microsoft.com/office/drawing/2014/main" id="{37839C2A-B158-4C71-BDE0-0EC689C0A8E8}"/>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4" name="Slide Number Placeholder 3">
            <a:extLst>
              <a:ext uri="{FF2B5EF4-FFF2-40B4-BE49-F238E27FC236}">
                <a16:creationId xmlns:a16="http://schemas.microsoft.com/office/drawing/2014/main" id="{84F83570-45B6-4D82-BDA4-D7EAD5A1E07E}"/>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Pentagon 331">
            <a:extLst>
              <a:ext uri="{FF2B5EF4-FFF2-40B4-BE49-F238E27FC236}">
                <a16:creationId xmlns:a16="http://schemas.microsoft.com/office/drawing/2014/main" id="{8BB9A4D7-9114-4DAF-872A-5E35AF738727}"/>
              </a:ext>
            </a:extLst>
          </p:cNvPr>
          <p:cNvSpPr/>
          <p:nvPr/>
        </p:nvSpPr>
        <p:spPr bwMode="auto">
          <a:xfrm>
            <a:off x="77308" y="2294816"/>
            <a:ext cx="2211566" cy="245065"/>
          </a:xfrm>
          <a:prstGeom prst="homePlate">
            <a:avLst>
              <a:gd name="adj" fmla="val 29335"/>
            </a:avLst>
          </a:prstGeom>
          <a:solidFill>
            <a:srgbClr val="274B4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719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rPr>
              <a:t>Planning/Scheduling</a:t>
            </a:r>
          </a:p>
        </p:txBody>
      </p:sp>
      <p:sp>
        <p:nvSpPr>
          <p:cNvPr id="110" name="Pentagon 331">
            <a:extLst>
              <a:ext uri="{FF2B5EF4-FFF2-40B4-BE49-F238E27FC236}">
                <a16:creationId xmlns:a16="http://schemas.microsoft.com/office/drawing/2014/main" id="{BFA85FA9-26DB-45A8-A596-113B0DF3F5F2}"/>
              </a:ext>
            </a:extLst>
          </p:cNvPr>
          <p:cNvSpPr/>
          <p:nvPr/>
        </p:nvSpPr>
        <p:spPr bwMode="auto">
          <a:xfrm>
            <a:off x="2298732" y="2294816"/>
            <a:ext cx="2211566" cy="245065"/>
          </a:xfrm>
          <a:prstGeom prst="chevron">
            <a:avLst>
              <a:gd name="adj" fmla="val 27613"/>
            </a:avLst>
          </a:prstGeom>
          <a:solidFill>
            <a:srgbClr val="274B4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719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rPr>
              <a:t>Asset, branding, comm build</a:t>
            </a:r>
          </a:p>
        </p:txBody>
      </p:sp>
      <p:sp>
        <p:nvSpPr>
          <p:cNvPr id="111" name="Pentagon 331">
            <a:extLst>
              <a:ext uri="{FF2B5EF4-FFF2-40B4-BE49-F238E27FC236}">
                <a16:creationId xmlns:a16="http://schemas.microsoft.com/office/drawing/2014/main" id="{24E6ACC6-2AFB-4BE3-8603-A05877CA7720}"/>
              </a:ext>
            </a:extLst>
          </p:cNvPr>
          <p:cNvSpPr/>
          <p:nvPr/>
        </p:nvSpPr>
        <p:spPr bwMode="auto">
          <a:xfrm>
            <a:off x="4520155" y="2294816"/>
            <a:ext cx="2211566" cy="245065"/>
          </a:xfrm>
          <a:prstGeom prst="chevron">
            <a:avLst>
              <a:gd name="adj" fmla="val 27613"/>
            </a:avLst>
          </a:prstGeom>
          <a:solidFill>
            <a:srgbClr val="274B4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719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rPr>
              <a:t>Promotion &amp; registration</a:t>
            </a:r>
          </a:p>
        </p:txBody>
      </p:sp>
      <p:sp>
        <p:nvSpPr>
          <p:cNvPr id="112" name="Pentagon 331">
            <a:extLst>
              <a:ext uri="{FF2B5EF4-FFF2-40B4-BE49-F238E27FC236}">
                <a16:creationId xmlns:a16="http://schemas.microsoft.com/office/drawing/2014/main" id="{65730825-571D-44E6-8D29-9205C442EA38}"/>
              </a:ext>
            </a:extLst>
          </p:cNvPr>
          <p:cNvSpPr/>
          <p:nvPr/>
        </p:nvSpPr>
        <p:spPr bwMode="auto">
          <a:xfrm>
            <a:off x="6722914" y="2294816"/>
            <a:ext cx="1586198" cy="245065"/>
          </a:xfrm>
          <a:prstGeom prst="chevron">
            <a:avLst>
              <a:gd name="adj" fmla="val 27613"/>
            </a:avLst>
          </a:prstGeom>
          <a:solidFill>
            <a:srgbClr val="274B4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719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rPr>
              <a:t>QA check</a:t>
            </a:r>
          </a:p>
        </p:txBody>
      </p:sp>
      <p:sp>
        <p:nvSpPr>
          <p:cNvPr id="113" name="TextBox 112">
            <a:extLst>
              <a:ext uri="{FF2B5EF4-FFF2-40B4-BE49-F238E27FC236}">
                <a16:creationId xmlns:a16="http://schemas.microsoft.com/office/drawing/2014/main" id="{B81384F9-C835-416F-8674-DC4713C71883}"/>
              </a:ext>
            </a:extLst>
          </p:cNvPr>
          <p:cNvSpPr txBox="1"/>
          <p:nvPr/>
        </p:nvSpPr>
        <p:spPr>
          <a:xfrm>
            <a:off x="528362" y="967760"/>
            <a:ext cx="1250238" cy="769441"/>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T-70 Days</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ea typeface="+mn-ea"/>
                <a:cs typeface="Segoe UI Light" panose="020B0502040204020203" pitchFamily="34" charset="0"/>
              </a:rPr>
              <a:t>Event date, location, budget, stakeholder and support confirmed</a:t>
            </a:r>
          </a:p>
        </p:txBody>
      </p:sp>
      <p:cxnSp>
        <p:nvCxnSpPr>
          <p:cNvPr id="114" name="Straight Connector 113">
            <a:extLst>
              <a:ext uri="{FF2B5EF4-FFF2-40B4-BE49-F238E27FC236}">
                <a16:creationId xmlns:a16="http://schemas.microsoft.com/office/drawing/2014/main" id="{24321C33-C908-4EF6-BAF7-E7FC3C3C8A73}"/>
              </a:ext>
            </a:extLst>
          </p:cNvPr>
          <p:cNvCxnSpPr>
            <a:cxnSpLocks/>
          </p:cNvCxnSpPr>
          <p:nvPr/>
        </p:nvCxnSpPr>
        <p:spPr>
          <a:xfrm>
            <a:off x="1120969" y="1813215"/>
            <a:ext cx="0" cy="473477"/>
          </a:xfrm>
          <a:prstGeom prst="line">
            <a:avLst/>
          </a:prstGeom>
          <a:noFill/>
          <a:ln w="9525" cap="flat" cmpd="sng" algn="ctr">
            <a:solidFill>
              <a:srgbClr val="002050"/>
            </a:solidFill>
            <a:prstDash val="solid"/>
            <a:headEnd type="oval"/>
            <a:tailEnd type="none"/>
          </a:ln>
          <a:effectLst/>
        </p:spPr>
      </p:cxnSp>
      <p:sp>
        <p:nvSpPr>
          <p:cNvPr id="115" name="TextBox 114">
            <a:extLst>
              <a:ext uri="{FF2B5EF4-FFF2-40B4-BE49-F238E27FC236}">
                <a16:creationId xmlns:a16="http://schemas.microsoft.com/office/drawing/2014/main" id="{7652BB2A-8BB2-4DA4-9A1A-87FE08E2B6E7}"/>
              </a:ext>
            </a:extLst>
          </p:cNvPr>
          <p:cNvSpPr txBox="1"/>
          <p:nvPr/>
        </p:nvSpPr>
        <p:spPr>
          <a:xfrm>
            <a:off x="2505918" y="1274606"/>
            <a:ext cx="1827822" cy="615553"/>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T-60 Days</a:t>
            </a:r>
          </a:p>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GB"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Branding, asset &amp; promotional communication build, and target audience </a:t>
            </a:r>
          </a:p>
        </p:txBody>
      </p:sp>
      <p:cxnSp>
        <p:nvCxnSpPr>
          <p:cNvPr id="116" name="Straight Connector 115">
            <a:extLst>
              <a:ext uri="{FF2B5EF4-FFF2-40B4-BE49-F238E27FC236}">
                <a16:creationId xmlns:a16="http://schemas.microsoft.com/office/drawing/2014/main" id="{EE678D4D-A523-40C0-9CD3-A138F6051FF0}"/>
              </a:ext>
            </a:extLst>
          </p:cNvPr>
          <p:cNvCxnSpPr>
            <a:cxnSpLocks/>
          </p:cNvCxnSpPr>
          <p:nvPr/>
        </p:nvCxnSpPr>
        <p:spPr>
          <a:xfrm>
            <a:off x="3452187" y="1986504"/>
            <a:ext cx="0" cy="300188"/>
          </a:xfrm>
          <a:prstGeom prst="line">
            <a:avLst/>
          </a:prstGeom>
          <a:noFill/>
          <a:ln w="9525" cap="flat" cmpd="sng" algn="ctr">
            <a:solidFill>
              <a:srgbClr val="002050"/>
            </a:solidFill>
            <a:prstDash val="solid"/>
            <a:headEnd type="oval"/>
            <a:tailEnd type="none"/>
          </a:ln>
          <a:effectLst/>
        </p:spPr>
      </p:cxnSp>
      <p:sp>
        <p:nvSpPr>
          <p:cNvPr id="117" name="TextBox 116">
            <a:extLst>
              <a:ext uri="{FF2B5EF4-FFF2-40B4-BE49-F238E27FC236}">
                <a16:creationId xmlns:a16="http://schemas.microsoft.com/office/drawing/2014/main" id="{522C79D8-170C-4B32-9FCD-B16AC5E900BD}"/>
              </a:ext>
            </a:extLst>
          </p:cNvPr>
          <p:cNvSpPr txBox="1"/>
          <p:nvPr/>
        </p:nvSpPr>
        <p:spPr>
          <a:xfrm>
            <a:off x="4836634" y="1174892"/>
            <a:ext cx="1323969" cy="307777"/>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T-30 Days</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Segoe UI" pitchFamily="34" charset="0"/>
              </a:rPr>
              <a:t>Promote event, define </a:t>
            </a:r>
          </a:p>
        </p:txBody>
      </p:sp>
      <p:cxnSp>
        <p:nvCxnSpPr>
          <p:cNvPr id="118" name="Straight Connector 117">
            <a:extLst>
              <a:ext uri="{FF2B5EF4-FFF2-40B4-BE49-F238E27FC236}">
                <a16:creationId xmlns:a16="http://schemas.microsoft.com/office/drawing/2014/main" id="{A390CD63-3878-448D-9C3C-E5956DCD9AD4}"/>
              </a:ext>
            </a:extLst>
          </p:cNvPr>
          <p:cNvCxnSpPr>
            <a:cxnSpLocks/>
          </p:cNvCxnSpPr>
          <p:nvPr/>
        </p:nvCxnSpPr>
        <p:spPr>
          <a:xfrm>
            <a:off x="5532196" y="1813215"/>
            <a:ext cx="0" cy="473477"/>
          </a:xfrm>
          <a:prstGeom prst="line">
            <a:avLst/>
          </a:prstGeom>
          <a:noFill/>
          <a:ln w="9525" cap="flat" cmpd="sng" algn="ctr">
            <a:solidFill>
              <a:srgbClr val="002050"/>
            </a:solidFill>
            <a:prstDash val="solid"/>
            <a:headEnd type="oval"/>
            <a:tailEnd type="none"/>
          </a:ln>
          <a:effectLst/>
        </p:spPr>
      </p:cxnSp>
      <p:sp>
        <p:nvSpPr>
          <p:cNvPr id="119" name="TextBox 118">
            <a:extLst>
              <a:ext uri="{FF2B5EF4-FFF2-40B4-BE49-F238E27FC236}">
                <a16:creationId xmlns:a16="http://schemas.microsoft.com/office/drawing/2014/main" id="{BBA9F726-599E-4AFC-AA6B-F7A56FE48138}"/>
              </a:ext>
            </a:extLst>
          </p:cNvPr>
          <p:cNvSpPr txBox="1"/>
          <p:nvPr/>
        </p:nvSpPr>
        <p:spPr>
          <a:xfrm>
            <a:off x="6779399" y="914967"/>
            <a:ext cx="1323967" cy="615553"/>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A1A1A"/>
                </a:solidFill>
                <a:effectLst/>
                <a:uLnTx/>
                <a:uFillTx/>
                <a:latin typeface="Segoe UI"/>
                <a:ea typeface="+mn-ea"/>
                <a:cs typeface="Segoe UI Light" panose="020B0502040204020203" pitchFamily="34" charset="0"/>
              </a:rPr>
              <a:t>T-2 Days</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ea typeface="+mn-ea"/>
                <a:cs typeface="Segoe UI Light" panose="020B0502040204020203" pitchFamily="34" charset="0"/>
              </a:rPr>
              <a:t>QA check, proctor review meeting, </a:t>
            </a:r>
          </a:p>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1A1A1A"/>
              </a:solidFill>
              <a:effectLst/>
              <a:uLnTx/>
              <a:uFillTx/>
              <a:latin typeface="Segoe UI"/>
              <a:ea typeface="+mn-ea"/>
              <a:cs typeface="Segoe UI Light" panose="020B0502040204020203" pitchFamily="34" charset="0"/>
            </a:endParaRPr>
          </a:p>
        </p:txBody>
      </p:sp>
      <p:cxnSp>
        <p:nvCxnSpPr>
          <p:cNvPr id="120" name="Straight Connector 119">
            <a:extLst>
              <a:ext uri="{FF2B5EF4-FFF2-40B4-BE49-F238E27FC236}">
                <a16:creationId xmlns:a16="http://schemas.microsoft.com/office/drawing/2014/main" id="{EA46C40F-2990-431E-B852-57FD5356CB77}"/>
              </a:ext>
            </a:extLst>
          </p:cNvPr>
          <p:cNvCxnSpPr>
            <a:cxnSpLocks/>
          </p:cNvCxnSpPr>
          <p:nvPr/>
        </p:nvCxnSpPr>
        <p:spPr>
          <a:xfrm>
            <a:off x="7441383" y="1661384"/>
            <a:ext cx="0" cy="625308"/>
          </a:xfrm>
          <a:prstGeom prst="line">
            <a:avLst/>
          </a:prstGeom>
          <a:noFill/>
          <a:ln w="9525" cap="flat" cmpd="sng" algn="ctr">
            <a:solidFill>
              <a:srgbClr val="002050"/>
            </a:solidFill>
            <a:prstDash val="solid"/>
            <a:headEnd type="oval"/>
            <a:tailEnd type="none"/>
          </a:ln>
          <a:effectLst/>
        </p:spPr>
      </p:cxnSp>
      <p:sp>
        <p:nvSpPr>
          <p:cNvPr id="121" name="TextBox 120">
            <a:extLst>
              <a:ext uri="{FF2B5EF4-FFF2-40B4-BE49-F238E27FC236}">
                <a16:creationId xmlns:a16="http://schemas.microsoft.com/office/drawing/2014/main" id="{EC861784-BBFE-41A4-AF14-485DB12828E9}"/>
              </a:ext>
            </a:extLst>
          </p:cNvPr>
          <p:cNvSpPr txBox="1"/>
          <p:nvPr/>
        </p:nvSpPr>
        <p:spPr>
          <a:xfrm>
            <a:off x="8697714" y="944059"/>
            <a:ext cx="707458" cy="461665"/>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T-1 Day</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ea typeface="+mn-ea"/>
                <a:cs typeface="Segoe UI Light" panose="020B0502040204020203" pitchFamily="34" charset="0"/>
              </a:rPr>
              <a:t>Summary Plan</a:t>
            </a:r>
          </a:p>
        </p:txBody>
      </p:sp>
      <p:cxnSp>
        <p:nvCxnSpPr>
          <p:cNvPr id="122" name="Straight Connector 121">
            <a:extLst>
              <a:ext uri="{FF2B5EF4-FFF2-40B4-BE49-F238E27FC236}">
                <a16:creationId xmlns:a16="http://schemas.microsoft.com/office/drawing/2014/main" id="{1C34E86F-736A-4741-8EE7-4105666B267C}"/>
              </a:ext>
            </a:extLst>
          </p:cNvPr>
          <p:cNvCxnSpPr>
            <a:cxnSpLocks/>
          </p:cNvCxnSpPr>
          <p:nvPr/>
        </p:nvCxnSpPr>
        <p:spPr>
          <a:xfrm>
            <a:off x="9057539" y="1488664"/>
            <a:ext cx="0" cy="798028"/>
          </a:xfrm>
          <a:prstGeom prst="line">
            <a:avLst/>
          </a:prstGeom>
          <a:noFill/>
          <a:ln w="9525" cap="flat" cmpd="sng" algn="ctr">
            <a:solidFill>
              <a:srgbClr val="002050"/>
            </a:solidFill>
            <a:prstDash val="solid"/>
            <a:headEnd type="oval"/>
            <a:tailEnd type="none"/>
          </a:ln>
          <a:effectLst/>
        </p:spPr>
      </p:cxnSp>
      <p:sp>
        <p:nvSpPr>
          <p:cNvPr id="123" name="TextBox 122">
            <a:extLst>
              <a:ext uri="{FF2B5EF4-FFF2-40B4-BE49-F238E27FC236}">
                <a16:creationId xmlns:a16="http://schemas.microsoft.com/office/drawing/2014/main" id="{81867091-A0CA-4871-A02D-845E740FD4B2}"/>
              </a:ext>
            </a:extLst>
          </p:cNvPr>
          <p:cNvSpPr txBox="1"/>
          <p:nvPr/>
        </p:nvSpPr>
        <p:spPr>
          <a:xfrm>
            <a:off x="2299211" y="2610943"/>
            <a:ext cx="2157359" cy="3302843"/>
          </a:xfrm>
          <a:prstGeom prst="rect">
            <a:avLst/>
          </a:prstGeom>
          <a:solidFill>
            <a:srgbClr val="E6E6E6"/>
          </a:solidFill>
        </p:spPr>
        <p:txBody>
          <a:bodyPr wrap="square" lIns="91440" tIns="45720" rIns="91440" bIns="45720" rtlCol="0" anchor="t">
            <a:no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Identify target customers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Confirm asset list and update assets as needed</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Confirm communication calendar and start to build promotional communication plan</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Confirm who communications will be coming from</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Define communication sockets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Set up registration page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Define swag / giveaway [optional]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332EDBF7-A088-46A8-BA5D-E55067388754}"/>
              </a:ext>
            </a:extLst>
          </p:cNvPr>
          <p:cNvSpPr txBox="1"/>
          <p:nvPr/>
        </p:nvSpPr>
        <p:spPr>
          <a:xfrm>
            <a:off x="77308" y="2610943"/>
            <a:ext cx="2153920" cy="3302843"/>
          </a:xfrm>
          <a:prstGeom prst="rect">
            <a:avLst/>
          </a:prstGeom>
          <a:solidFill>
            <a:srgbClr val="E6E6E6"/>
          </a:solidFill>
        </p:spPr>
        <p:txBody>
          <a:bodyPr wrap="square" lIns="91440" tIns="45720" rIns="91440" bIns="45720" rtlCol="0" anchor="t">
            <a:no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Identify day of event support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Identify venue and date of hackathon</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Confirm workstreams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Schedule weekly team meetings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Determine the number of participants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 </a:t>
            </a:r>
          </a:p>
        </p:txBody>
      </p:sp>
      <p:sp>
        <p:nvSpPr>
          <p:cNvPr id="125" name="TextBox 124">
            <a:extLst>
              <a:ext uri="{FF2B5EF4-FFF2-40B4-BE49-F238E27FC236}">
                <a16:creationId xmlns:a16="http://schemas.microsoft.com/office/drawing/2014/main" id="{008C7543-0D61-4125-8A7A-3C674F43209E}"/>
              </a:ext>
            </a:extLst>
          </p:cNvPr>
          <p:cNvSpPr txBox="1"/>
          <p:nvPr/>
        </p:nvSpPr>
        <p:spPr>
          <a:xfrm>
            <a:off x="4524553" y="2610943"/>
            <a:ext cx="2151654" cy="3302843"/>
          </a:xfrm>
          <a:prstGeom prst="rect">
            <a:avLst/>
          </a:prstGeom>
          <a:solidFill>
            <a:srgbClr val="E6E6E6"/>
          </a:solidFill>
        </p:spPr>
        <p:txBody>
          <a:bodyPr wrap="square" lIns="91440" tIns="45720" rIns="91440" bIns="45720" rtlCol="0" anchor="t">
            <a:noAutofit/>
          </a:bodyPr>
          <a:lstStyle/>
          <a:p>
            <a:pPr marL="171450" marR="0" lvl="0" indent="-171450" algn="l" defTabSz="932472"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Start promotional communications through defined communication sockets</a:t>
            </a:r>
          </a:p>
          <a:p>
            <a:pPr marL="171450" marR="0" lvl="0" indent="-171450" algn="l" defTabSz="932472"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Send calendar invites to registrants </a:t>
            </a:r>
          </a:p>
          <a:p>
            <a:pPr marL="171450" marR="0" lvl="0" indent="-171450" algn="l" defTabSz="932472" rtl="0" eaLnBrk="1" fontAlgn="base" latinLnBrk="0" hangingPunct="1">
              <a:lnSpc>
                <a:spcPct val="100000"/>
              </a:lnSpc>
              <a:spcBef>
                <a:spcPts val="0"/>
              </a:spcBef>
              <a:spcAft>
                <a:spcPts val="3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A6AAC505-DE29-4081-8C8B-2F905C88CA68}"/>
              </a:ext>
            </a:extLst>
          </p:cNvPr>
          <p:cNvSpPr txBox="1"/>
          <p:nvPr/>
        </p:nvSpPr>
        <p:spPr>
          <a:xfrm>
            <a:off x="6744190" y="2610943"/>
            <a:ext cx="1471913" cy="3302843"/>
          </a:xfrm>
          <a:prstGeom prst="rect">
            <a:avLst/>
          </a:prstGeom>
          <a:solidFill>
            <a:srgbClr val="E6E6E6"/>
          </a:solidFill>
        </p:spPr>
        <p:txBody>
          <a:bodyPr wrap="square" lIns="91440" tIns="45720" rIns="91440" bIns="4572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QA user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Meet with proctors for Q&amp;A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Finalize swag / giveaway [optional]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Confirm final list of participants to speakers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127" name="TextBox 126">
            <a:extLst>
              <a:ext uri="{FF2B5EF4-FFF2-40B4-BE49-F238E27FC236}">
                <a16:creationId xmlns:a16="http://schemas.microsoft.com/office/drawing/2014/main" id="{71F86F7C-7B8E-4D71-8612-EBD3EBDEE469}"/>
              </a:ext>
            </a:extLst>
          </p:cNvPr>
          <p:cNvSpPr txBox="1"/>
          <p:nvPr/>
        </p:nvSpPr>
        <p:spPr>
          <a:xfrm>
            <a:off x="10336768" y="2610943"/>
            <a:ext cx="1758733" cy="3302843"/>
          </a:xfrm>
          <a:prstGeom prst="rect">
            <a:avLst/>
          </a:prstGeom>
          <a:solidFill>
            <a:srgbClr val="E6E6E6"/>
          </a:solidFill>
        </p:spPr>
        <p:txBody>
          <a:bodyPr wrap="square" lIns="91440" tIns="45720" rIns="91440" bIns="45720" rtlCol="0" anchor="t">
            <a:noAutofit/>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Summarize success and lessons learned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Summary final attendance count</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Send accreditation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Send attendee post-survey</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Have recap meeting with event stakeholders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96EF27E4-0E2D-4160-A244-23BA3613F6EB}"/>
              </a:ext>
            </a:extLst>
          </p:cNvPr>
          <p:cNvSpPr txBox="1"/>
          <p:nvPr/>
        </p:nvSpPr>
        <p:spPr>
          <a:xfrm>
            <a:off x="149388" y="6204624"/>
            <a:ext cx="11893224" cy="326688"/>
          </a:xfrm>
          <a:prstGeom prst="rect">
            <a:avLst/>
          </a:prstGeom>
          <a:noFill/>
          <a:ln w="6350">
            <a:solidFill>
              <a:srgbClr val="FFFFFF">
                <a:lumMod val="95000"/>
              </a:srgbClr>
            </a:solidFill>
          </a:ln>
        </p:spPr>
        <p:txBody>
          <a:bodyPr wrap="square" lIns="91440" tIns="45720" rIns="91440" bIns="45720" rtlCol="0" anchor="ctr">
            <a:noAutofit/>
          </a:bodyPr>
          <a:lstStyle/>
          <a:p>
            <a:pPr marL="0" marR="0" lvl="0" indent="0" algn="l" defTabSz="7161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4B1C"/>
                </a:solidFill>
                <a:effectLst/>
                <a:uLnTx/>
                <a:uFillTx/>
                <a:latin typeface="Segoe UI Semibold"/>
                <a:ea typeface="+mn-ea"/>
                <a:cs typeface="+mn-cs"/>
              </a:rPr>
              <a:t>ROI Measures</a:t>
            </a:r>
          </a:p>
          <a:p>
            <a:pPr marL="174625" marR="0" lvl="0" indent="-114300" algn="l" defTabSz="716166" rtl="0" eaLnBrk="1" fontAlgn="auto" latinLnBrk="0" hangingPunct="1">
              <a:lnSpc>
                <a:spcPct val="100000"/>
              </a:lnSpc>
              <a:spcBef>
                <a:spcPts val="200"/>
              </a:spcBef>
              <a:spcAft>
                <a:spcPts val="300"/>
              </a:spcAft>
              <a:buClrTx/>
              <a:buSzTx/>
              <a:buFont typeface="Arial" charset="0"/>
              <a:buChar char="•"/>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 of attendees</a:t>
            </a:r>
          </a:p>
          <a:p>
            <a:pPr marL="174625" marR="0" lvl="0" indent="-114300" algn="l" defTabSz="716166" rtl="0" eaLnBrk="1" fontAlgn="auto" latinLnBrk="0" hangingPunct="1">
              <a:lnSpc>
                <a:spcPct val="100000"/>
              </a:lnSpc>
              <a:spcBef>
                <a:spcPts val="200"/>
              </a:spcBef>
              <a:spcAft>
                <a:spcPts val="300"/>
              </a:spcAft>
              <a:buClrTx/>
              <a:buSzTx/>
              <a:buFont typeface="Arial" charset="0"/>
              <a:buChar char="•"/>
              <a:tabLst/>
              <a:defRPr/>
            </a:pPr>
            <a:r>
              <a:rPr kumimoji="0" lang="en-US" sz="1200" b="0" i="0" u="none" strike="noStrike" kern="0" cap="none" spc="0" normalizeH="0" baseline="0" noProof="0">
                <a:ln>
                  <a:noFill/>
                </a:ln>
                <a:solidFill>
                  <a:srgbClr val="1A1A1A"/>
                </a:solidFill>
                <a:effectLst/>
                <a:uLnTx/>
                <a:uFillTx/>
                <a:latin typeface="Segoe UI"/>
                <a:ea typeface="+mn-ea"/>
                <a:cs typeface="+mn-cs"/>
              </a:rPr>
              <a:t>Favorable post-survey responses </a:t>
            </a:r>
          </a:p>
        </p:txBody>
      </p:sp>
      <p:sp>
        <p:nvSpPr>
          <p:cNvPr id="129" name="TextBox 128">
            <a:extLst>
              <a:ext uri="{FF2B5EF4-FFF2-40B4-BE49-F238E27FC236}">
                <a16:creationId xmlns:a16="http://schemas.microsoft.com/office/drawing/2014/main" id="{D96AAFBC-F4A6-4BC2-A6E2-D51F0D652096}"/>
              </a:ext>
            </a:extLst>
          </p:cNvPr>
          <p:cNvSpPr txBox="1"/>
          <p:nvPr/>
        </p:nvSpPr>
        <p:spPr>
          <a:xfrm rot="16200000">
            <a:off x="8388370" y="4089681"/>
            <a:ext cx="3311599" cy="336610"/>
          </a:xfrm>
          <a:prstGeom prst="rect">
            <a:avLst/>
          </a:prstGeom>
          <a:solidFill>
            <a:srgbClr val="008575"/>
          </a:solidFill>
          <a:ln>
            <a:solidFill>
              <a:srgbClr val="D2D2D2">
                <a:lumMod val="75000"/>
              </a:srgbClr>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Conduct Hackathon</a:t>
            </a:r>
          </a:p>
        </p:txBody>
      </p:sp>
      <p:sp>
        <p:nvSpPr>
          <p:cNvPr id="130" name="Pentagon 331">
            <a:extLst>
              <a:ext uri="{FF2B5EF4-FFF2-40B4-BE49-F238E27FC236}">
                <a16:creationId xmlns:a16="http://schemas.microsoft.com/office/drawing/2014/main" id="{49E173E8-A9FD-4E7F-8922-E324578F065E}"/>
              </a:ext>
            </a:extLst>
          </p:cNvPr>
          <p:cNvSpPr/>
          <p:nvPr/>
        </p:nvSpPr>
        <p:spPr bwMode="auto">
          <a:xfrm>
            <a:off x="8300305" y="2294816"/>
            <a:ext cx="1564921" cy="245065"/>
          </a:xfrm>
          <a:prstGeom prst="chevron">
            <a:avLst>
              <a:gd name="adj" fmla="val 27613"/>
            </a:avLst>
          </a:prstGeom>
          <a:solidFill>
            <a:srgbClr val="274B4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719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rPr>
              <a:t>Finalization </a:t>
            </a:r>
          </a:p>
        </p:txBody>
      </p:sp>
      <p:sp>
        <p:nvSpPr>
          <p:cNvPr id="131" name="TextBox 130">
            <a:extLst>
              <a:ext uri="{FF2B5EF4-FFF2-40B4-BE49-F238E27FC236}">
                <a16:creationId xmlns:a16="http://schemas.microsoft.com/office/drawing/2014/main" id="{3DD92CEE-06CA-42AB-B4B7-F6038B60D274}"/>
              </a:ext>
            </a:extLst>
          </p:cNvPr>
          <p:cNvSpPr txBox="1"/>
          <p:nvPr/>
        </p:nvSpPr>
        <p:spPr>
          <a:xfrm>
            <a:off x="8310027" y="2610943"/>
            <a:ext cx="1471913" cy="3302843"/>
          </a:xfrm>
          <a:prstGeom prst="rect">
            <a:avLst/>
          </a:prstGeom>
          <a:solidFill>
            <a:srgbClr val="E6E6E6"/>
          </a:solidFill>
        </p:spPr>
        <p:txBody>
          <a:bodyPr wrap="square" lIns="91440" tIns="45720" rIns="91440" bIns="4572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Close registration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Finalize participation list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Assign proctors to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rPr>
              <a:t>Send final communication and assignment of proctor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132" name="Pentagon 331">
            <a:extLst>
              <a:ext uri="{FF2B5EF4-FFF2-40B4-BE49-F238E27FC236}">
                <a16:creationId xmlns:a16="http://schemas.microsoft.com/office/drawing/2014/main" id="{625CA5B9-8163-40F1-BDFE-7E7105759DC9}"/>
              </a:ext>
            </a:extLst>
          </p:cNvPr>
          <p:cNvSpPr/>
          <p:nvPr/>
        </p:nvSpPr>
        <p:spPr bwMode="auto">
          <a:xfrm>
            <a:off x="10336768" y="2270398"/>
            <a:ext cx="1777924" cy="245065"/>
          </a:xfrm>
          <a:prstGeom prst="chevron">
            <a:avLst>
              <a:gd name="adj" fmla="val 27613"/>
            </a:avLst>
          </a:prstGeom>
          <a:solidFill>
            <a:srgbClr val="274B47"/>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719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pitchFamily="34" charset="0"/>
              </a:rPr>
              <a:t>Recap</a:t>
            </a:r>
          </a:p>
        </p:txBody>
      </p:sp>
      <p:sp>
        <p:nvSpPr>
          <p:cNvPr id="133" name="TextBox 132">
            <a:extLst>
              <a:ext uri="{FF2B5EF4-FFF2-40B4-BE49-F238E27FC236}">
                <a16:creationId xmlns:a16="http://schemas.microsoft.com/office/drawing/2014/main" id="{7963EA8A-1BE7-4078-A688-948BEF5B576E}"/>
              </a:ext>
            </a:extLst>
          </p:cNvPr>
          <p:cNvSpPr txBox="1"/>
          <p:nvPr/>
        </p:nvSpPr>
        <p:spPr>
          <a:xfrm>
            <a:off x="10807673" y="1276663"/>
            <a:ext cx="707458" cy="307777"/>
          </a:xfrm>
          <a:prstGeom prst="rect">
            <a:avLst/>
          </a:prstGeom>
          <a:no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Semibold"/>
                <a:ea typeface="+mn-ea"/>
                <a:cs typeface="Segoe UI Light" panose="020B0502040204020203" pitchFamily="34" charset="0"/>
              </a:rPr>
              <a:t>T+1 Week</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Segoe UI"/>
                <a:ea typeface="+mn-ea"/>
                <a:cs typeface="Segoe UI Light" panose="020B0502040204020203" pitchFamily="34" charset="0"/>
              </a:rPr>
              <a:t>Event recap</a:t>
            </a:r>
          </a:p>
        </p:txBody>
      </p:sp>
      <p:cxnSp>
        <p:nvCxnSpPr>
          <p:cNvPr id="134" name="Straight Connector 133">
            <a:extLst>
              <a:ext uri="{FF2B5EF4-FFF2-40B4-BE49-F238E27FC236}">
                <a16:creationId xmlns:a16="http://schemas.microsoft.com/office/drawing/2014/main" id="{C2CAA962-94BA-4D36-9E88-602A3733D1CE}"/>
              </a:ext>
            </a:extLst>
          </p:cNvPr>
          <p:cNvCxnSpPr>
            <a:cxnSpLocks/>
          </p:cNvCxnSpPr>
          <p:nvPr/>
        </p:nvCxnSpPr>
        <p:spPr>
          <a:xfrm>
            <a:off x="11167498" y="1719235"/>
            <a:ext cx="0" cy="534537"/>
          </a:xfrm>
          <a:prstGeom prst="line">
            <a:avLst/>
          </a:prstGeom>
          <a:noFill/>
          <a:ln w="9525" cap="flat" cmpd="sng" algn="ctr">
            <a:solidFill>
              <a:srgbClr val="002050"/>
            </a:solidFill>
            <a:prstDash val="solid"/>
            <a:headEnd type="oval"/>
            <a:tailEnd type="none"/>
          </a:ln>
          <a:effectLst/>
        </p:spPr>
      </p:cxnSp>
    </p:spTree>
    <p:extLst>
      <p:ext uri="{BB962C8B-B14F-4D97-AF65-F5344CB8AC3E}">
        <p14:creationId xmlns:p14="http://schemas.microsoft.com/office/powerpoint/2010/main" val="1040222337"/>
      </p:ext>
    </p:extLst>
  </p:cSld>
  <p:clrMapOvr>
    <a:masterClrMapping/>
  </p:clrMapOvr>
  <p:transition>
    <p:fade/>
  </p:transition>
</p:sld>
</file>

<file path=ppt/theme/theme1.xml><?xml version="1.0" encoding="utf-8"?>
<a:theme xmlns:a="http://schemas.openxmlformats.org/drawingml/2006/main" name="1_Black Template">
  <a:themeElements>
    <a:clrScheme name="TS_20_Teal on Black">
      <a:dk1>
        <a:srgbClr val="000000"/>
      </a:dk1>
      <a:lt1>
        <a:srgbClr val="FFFFFF"/>
      </a:lt1>
      <a:dk2>
        <a:srgbClr val="274B47"/>
      </a:dk2>
      <a:lt2>
        <a:srgbClr val="E6E6E6"/>
      </a:lt2>
      <a:accent1>
        <a:srgbClr val="30E5D0"/>
      </a:accent1>
      <a:accent2>
        <a:srgbClr val="008575"/>
      </a:accent2>
      <a:accent3>
        <a:srgbClr val="274B47"/>
      </a:accent3>
      <a:accent4>
        <a:srgbClr val="50E6FF"/>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err="1" smtClean="0">
            <a:solidFill>
              <a:schemeClr val="bg1"/>
            </a:solidFill>
          </a:defRPr>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TotalTime>
  <Words>1306</Words>
  <Application>Microsoft Office PowerPoint</Application>
  <PresentationFormat>Widescreen</PresentationFormat>
  <Paragraphs>255</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1_Black Template</vt:lpstr>
      <vt:lpstr>PowerPoint Presentation</vt:lpstr>
      <vt:lpstr>Messaging</vt:lpstr>
      <vt:lpstr>PowerPoint Presentation</vt:lpstr>
      <vt:lpstr>Assets </vt:lpstr>
      <vt:lpstr>Event Structure</vt:lpstr>
      <vt:lpstr>Resources Needed</vt:lpstr>
      <vt:lpstr>Communications </vt:lpstr>
      <vt:lpstr>Proctor Communications </vt:lpstr>
      <vt:lpstr>Example workback schedule</vt:lpstr>
      <vt:lpstr>Sample 3-day 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Shaw</dc:creator>
  <cp:lastModifiedBy>Tiffany Shaw</cp:lastModifiedBy>
  <cp:revision>2</cp:revision>
  <dcterms:created xsi:type="dcterms:W3CDTF">2021-08-10T19:37:07Z</dcterms:created>
  <dcterms:modified xsi:type="dcterms:W3CDTF">2021-09-17T23:16:47Z</dcterms:modified>
</cp:coreProperties>
</file>